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64"/>
  </p:notesMasterIdLst>
  <p:handoutMasterIdLst>
    <p:handoutMasterId r:id="rId65"/>
  </p:handoutMasterIdLst>
  <p:sldIdLst>
    <p:sldId id="603" r:id="rId8"/>
    <p:sldId id="1838" r:id="rId9"/>
    <p:sldId id="2041" r:id="rId10"/>
    <p:sldId id="2118" r:id="rId11"/>
    <p:sldId id="2112" r:id="rId12"/>
    <p:sldId id="2111" r:id="rId13"/>
    <p:sldId id="593" r:id="rId14"/>
    <p:sldId id="2119" r:id="rId15"/>
    <p:sldId id="2113" r:id="rId16"/>
    <p:sldId id="2099" r:id="rId17"/>
    <p:sldId id="2098" r:id="rId18"/>
    <p:sldId id="2123" r:id="rId19"/>
    <p:sldId id="2127" r:id="rId20"/>
    <p:sldId id="2124" r:id="rId21"/>
    <p:sldId id="2125" r:id="rId22"/>
    <p:sldId id="2126" r:id="rId23"/>
    <p:sldId id="2114" r:id="rId24"/>
    <p:sldId id="2056" r:id="rId25"/>
    <p:sldId id="2100" r:id="rId26"/>
    <p:sldId id="2057" r:id="rId27"/>
    <p:sldId id="2120" r:id="rId28"/>
    <p:sldId id="2058" r:id="rId29"/>
    <p:sldId id="2101" r:id="rId30"/>
    <p:sldId id="2059" r:id="rId31"/>
    <p:sldId id="2060" r:id="rId32"/>
    <p:sldId id="2061" r:id="rId33"/>
    <p:sldId id="2062" r:id="rId34"/>
    <p:sldId id="2063" r:id="rId35"/>
    <p:sldId id="2064" r:id="rId36"/>
    <p:sldId id="2065" r:id="rId37"/>
    <p:sldId id="2066" r:id="rId38"/>
    <p:sldId id="2067" r:id="rId39"/>
    <p:sldId id="2068" r:id="rId40"/>
    <p:sldId id="2116" r:id="rId41"/>
    <p:sldId id="2069" r:id="rId42"/>
    <p:sldId id="2070" r:id="rId43"/>
    <p:sldId id="2071" r:id="rId44"/>
    <p:sldId id="2121" r:id="rId45"/>
    <p:sldId id="2128" r:id="rId46"/>
    <p:sldId id="2073" r:id="rId47"/>
    <p:sldId id="2074" r:id="rId48"/>
    <p:sldId id="2117" r:id="rId49"/>
    <p:sldId id="2108" r:id="rId50"/>
    <p:sldId id="2105" r:id="rId51"/>
    <p:sldId id="2104" r:id="rId52"/>
    <p:sldId id="2076" r:id="rId53"/>
    <p:sldId id="2115" r:id="rId54"/>
    <p:sldId id="2129" r:id="rId55"/>
    <p:sldId id="2109" r:id="rId56"/>
    <p:sldId id="2110" r:id="rId57"/>
    <p:sldId id="2103" r:id="rId58"/>
    <p:sldId id="2102" r:id="rId59"/>
    <p:sldId id="2130" r:id="rId60"/>
    <p:sldId id="2122" r:id="rId61"/>
    <p:sldId id="2055" r:id="rId62"/>
    <p:sldId id="582" r:id="rId6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757"/>
    <a:srgbClr val="D9D9D9"/>
    <a:srgbClr val="1D1D1A"/>
    <a:srgbClr val="E4EBEA"/>
    <a:srgbClr val="FFFFFF"/>
    <a:srgbClr val="221815"/>
    <a:srgbClr val="E9002F"/>
    <a:srgbClr val="F2F2F2"/>
    <a:srgbClr val="66BA36"/>
    <a:srgbClr val="3DB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henzomi12.github.io/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2023/8/2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9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56" r:id="rId4"/>
    <p:sldLayoutId id="2147483957" r:id="rId5"/>
    <p:sldLayoutId id="2147483958" r:id="rId6"/>
    <p:sldLayoutId id="214748395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302841-5D45-5045-9FB8-0E342C30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" y="38100"/>
            <a:ext cx="12179300" cy="67818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6210" y="5060766"/>
            <a:ext cx="1944688" cy="909110"/>
          </a:xfrm>
          <a:prstGeom prst="rect">
            <a:avLst/>
          </a:prstGeom>
          <a:solidFill>
            <a:srgbClr val="E4EBEA">
              <a:alpha val="50196"/>
            </a:srgbClr>
          </a:solidFill>
        </p:spPr>
        <p:txBody>
          <a:bodyPr anchor="t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702" y="5176993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B330C0-432A-884E-91CA-41575524352A}"/>
              </a:ext>
            </a:extLst>
          </p:cNvPr>
          <p:cNvSpPr/>
          <p:nvPr/>
        </p:nvSpPr>
        <p:spPr>
          <a:xfrm>
            <a:off x="670923" y="1558175"/>
            <a:ext cx="7873988" cy="3046988"/>
          </a:xfrm>
          <a:prstGeom prst="rect">
            <a:avLst/>
          </a:prstGeom>
          <a:solidFill>
            <a:srgbClr val="E4EBEA">
              <a:alpha val="69804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Google</a:t>
            </a:r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TPU</a:t>
            </a:r>
          </a:p>
          <a:p>
            <a:r>
              <a:rPr lang="zh-CN" altLang="en-US" sz="9600" b="1" dirty="0">
                <a:solidFill>
                  <a:srgbClr val="1D1D1A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历史发展</a:t>
            </a:r>
            <a:endParaRPr lang="en-US" altLang="zh-CN" sz="9600" b="1" dirty="0">
              <a:solidFill>
                <a:srgbClr val="1D1D1A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06DC7A3-5328-7B47-8B1F-AE81EA825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967614"/>
              </p:ext>
            </p:extLst>
          </p:nvPr>
        </p:nvGraphicFramePr>
        <p:xfrm>
          <a:off x="623635" y="1270386"/>
          <a:ext cx="10822122" cy="50292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786">
                  <a:extLst>
                    <a:ext uri="{9D8B030D-6E8A-4147-A177-3AD203B41FA5}">
                      <a16:colId xmlns:a16="http://schemas.microsoft.com/office/drawing/2014/main" val="1402765045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82323357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2946164078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747065606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5844036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691743003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331752791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171989122"/>
                    </a:ext>
                  </a:extLst>
                </a:gridCol>
                <a:gridCol w="1123292">
                  <a:extLst>
                    <a:ext uri="{9D8B030D-6E8A-4147-A177-3AD203B41FA5}">
                      <a16:colId xmlns:a16="http://schemas.microsoft.com/office/drawing/2014/main" val="144189532"/>
                    </a:ext>
                  </a:extLst>
                </a:gridCol>
              </a:tblGrid>
              <a:tr h="751485">
                <a:tc>
                  <a:txBody>
                    <a:bodyPr/>
                    <a:lstStyle/>
                    <a:p>
                      <a:endParaRPr lang="zh-CN" altLang="en-US" sz="1400" b="1" dirty="0">
                        <a:solidFill>
                          <a:srgbClr val="595757"/>
                        </a:solidFill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TPUv2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TPUv3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Edge v1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Pixel </a:t>
                      </a:r>
                    </a:p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Neural Core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TPUv4i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sz="1400" b="1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</a:rPr>
                        <a:t>Google Tensor</a:t>
                      </a:r>
                      <a:endParaRPr lang="en-US" altLang="zh-CN" sz="1400" b="1" i="0" kern="1200" dirty="0">
                        <a:solidFill>
                          <a:srgbClr val="595757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459729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Date introduced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2016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2017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2018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2019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effectLst/>
                          <a:latin typeface="Gill Sans MT" panose="020B0502020104020203" pitchFamily="34" charset="0"/>
                        </a:rPr>
                        <a:t>2021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4142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Process node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28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16 nm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7 nm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743102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Die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size (mm</a:t>
                      </a:r>
                      <a:r>
                        <a:rPr lang="en-US" sz="1400" b="0" baseline="300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330mm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625mm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700mm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400mm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780mm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61933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On-chip memory (MB)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32MB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144MB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288MB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0982956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Clock speed (MHz)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700MHz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940MHz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1050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1050MHz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867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8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DDR3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16 GB </a:t>
                      </a:r>
                      <a:r>
                        <a:rPr lang="en-US" sz="1400" u="none" strike="noStrike" dirty="0">
                          <a:effectLst/>
                          <a:latin typeface="Gill Sans MT" panose="020B0502020104020203" pitchFamily="34" charset="0"/>
                        </a:rPr>
                        <a:t>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32 GiB HBM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32 GB HBM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38294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Memory bandwidth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3</a:t>
                      </a:r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00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7</a:t>
                      </a:r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Gill Sans MT" panose="020B0502020104020203" pitchFamily="34" charset="0"/>
                        </a:rPr>
                        <a:t>900 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300GB/s</a:t>
                      </a:r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Gill Sans MT" panose="020B0502020104020203" pitchFamily="34" charset="0"/>
                        </a:rPr>
                        <a:t>1200 GB/s</a:t>
                      </a:r>
                      <a:endParaRPr lang="en-US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80067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dirty="0">
                          <a:effectLst/>
                          <a:latin typeface="Gill Sans MT" panose="020B0502020104020203" pitchFamily="34" charset="0"/>
                        </a:rPr>
                        <a:t>TDP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 (W)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280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450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300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8983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 (Tera</a:t>
                      </a:r>
                      <a:r>
                        <a:rPr lang="en-US" altLang="zh-CN" sz="1400" b="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Second)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45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123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4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275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33471"/>
                  </a:ext>
                </a:extLst>
              </a:tr>
              <a:tr h="427772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effectLst/>
                          <a:latin typeface="Gill Sans MT" panose="020B0502020104020203" pitchFamily="34" charset="0"/>
                        </a:rPr>
                        <a:t>TOPS/W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Futura Medium" panose="020B0602020204020303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0.31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0.16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Gill Sans MT" panose="020B0502020104020203" pitchFamily="34" charset="0"/>
                        </a:rPr>
                        <a:t>0.56</a:t>
                      </a:r>
                      <a:endParaRPr lang="en-US" altLang="zh-CN" sz="140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Gill Sans MT" panose="020B0502020104020203" pitchFamily="34" charset="0"/>
                        </a:rPr>
                        <a:t>1.62</a:t>
                      </a:r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4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700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09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892E4B8-A3EC-AF4D-AF79-A32FE620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历代产品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84B0BCD-3575-2342-8F81-BD6E5B5C06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6932040"/>
              </p:ext>
            </p:extLst>
          </p:nvPr>
        </p:nvGraphicFramePr>
        <p:xfrm>
          <a:off x="623888" y="1360487"/>
          <a:ext cx="10963273" cy="46895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815">
                  <a:extLst>
                    <a:ext uri="{9D8B030D-6E8A-4147-A177-3AD203B41FA5}">
                      <a16:colId xmlns:a16="http://schemas.microsoft.com/office/drawing/2014/main" val="2233451324"/>
                    </a:ext>
                  </a:extLst>
                </a:gridCol>
                <a:gridCol w="1474815">
                  <a:extLst>
                    <a:ext uri="{9D8B030D-6E8A-4147-A177-3AD203B41FA5}">
                      <a16:colId xmlns:a16="http://schemas.microsoft.com/office/drawing/2014/main" val="3958122756"/>
                    </a:ext>
                  </a:extLst>
                </a:gridCol>
                <a:gridCol w="5822730">
                  <a:extLst>
                    <a:ext uri="{9D8B030D-6E8A-4147-A177-3AD203B41FA5}">
                      <a16:colId xmlns:a16="http://schemas.microsoft.com/office/drawing/2014/main" val="1759801168"/>
                    </a:ext>
                  </a:extLst>
                </a:gridCol>
                <a:gridCol w="2190913">
                  <a:extLst>
                    <a:ext uri="{9D8B030D-6E8A-4147-A177-3AD203B41FA5}">
                      <a16:colId xmlns:a16="http://schemas.microsoft.com/office/drawing/2014/main" val="381335482"/>
                    </a:ext>
                  </a:extLst>
                </a:gridCol>
              </a:tblGrid>
              <a:tr h="521061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名称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时间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性能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800" b="1" dirty="0">
                          <a:solidFill>
                            <a:srgbClr val="595757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应用</a:t>
                      </a:r>
                    </a:p>
                  </a:txBody>
                  <a:tcPr marL="76200" marR="76200" marT="76200" marB="7620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55942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TPUv1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2016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92Tops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8GB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DDR3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数据中心推理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943976275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TPUv2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2017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180TFlops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集成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</a:t>
                      </a: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块芯片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64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GB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HBM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47593790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TPUv3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2018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420TFlops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+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128GB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(</a:t>
                      </a:r>
                      <a:r>
                        <a:rPr lang="en-US" altLang="zh-CN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HBM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)</a:t>
                      </a:r>
                      <a:endParaRPr 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812658466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Edge TPU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2018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可处理高吞吐量的流式数据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dirty="0" err="1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loT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设备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63210492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TPUv2 pod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2019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11.5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千万亿次浮点运算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s，4TB（HBM），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二维环面网状网络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94527057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fontAlgn="ctr" latinLnBrk="0"/>
                      <a:r>
                        <a:rPr 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TPUv3 pod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2019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&gt;100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千万亿次浮点运算</a:t>
                      </a:r>
                      <a:r>
                        <a:rPr lang="en-US" altLang="zh-CN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/</a:t>
                      </a:r>
                      <a:r>
                        <a:rPr 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s，32TB（HBM），</a:t>
                      </a:r>
                      <a:r>
                        <a:rPr lang="zh-CN" altLang="en-US" sz="14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二维环面网状网络</a:t>
                      </a:r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5107007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endParaRPr lang="en-US" altLang="zh-CN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2021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13921181"/>
                  </a:ext>
                </a:extLst>
              </a:tr>
              <a:tr h="521061"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</a:rPr>
                        <a:t>TPUv4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 </a:t>
                      </a:r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pod</a:t>
                      </a:r>
                      <a:endParaRPr lang="en-US" altLang="zh-CN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Futura Medium" panose="020B0602020204020303" pitchFamily="34" charset="-79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2022</a:t>
                      </a:r>
                      <a:r>
                        <a:rPr lang="zh-CN" altLang="en-US" sz="1400" b="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j-ea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sz="1400" b="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rgbClr val="1D1D1A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数据中心训练和推理</a:t>
                      </a:r>
                      <a:endParaRPr lang="zh-CN" altLang="en-US" sz="1400" b="0" kern="1200" dirty="0">
                        <a:solidFill>
                          <a:srgbClr val="1D1D1A"/>
                        </a:solidFill>
                        <a:effectLst/>
                        <a:latin typeface="Gill Sans MT" panose="020B0502020104020203" pitchFamily="34" charset="0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663910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64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9A935F-1033-9240-86C8-B50B823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62959A-9D9E-B249-ACBE-FD0E9C5036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042" y="1329285"/>
            <a:ext cx="3073647" cy="1905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2957CD-EF14-DD48-B05E-4F7E5427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766" y="4189816"/>
            <a:ext cx="4151151" cy="1822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94A945-61C7-7F4D-9C06-0D8BE7544A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9562" y="4189817"/>
            <a:ext cx="3342114" cy="1822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C566CC-9328-5C4A-B875-19DDFF7DC1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8027" y="1338778"/>
            <a:ext cx="2341425" cy="1896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91DB603-CE86-AD47-AE1A-369799E2AC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680" y="1309408"/>
            <a:ext cx="4032356" cy="1925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8889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C28B8-18F3-F04F-8DF9-F19DCBB1D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历代芯片服务器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995D66-F70C-F94D-A008-D29919C094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902" y="1425097"/>
            <a:ext cx="3473356" cy="2179531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43F47C-434E-5146-81DB-8ED65FF0CC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8974" y="1425097"/>
            <a:ext cx="3126551" cy="2179531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C3E59D-8EF7-944B-8358-5072D3F9D7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4081814"/>
            <a:ext cx="6723984" cy="2179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D66C68-AC0C-DC46-B5AE-F532EAB954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35" y="1425097"/>
            <a:ext cx="3126551" cy="2179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BA4E0B-4E0A-E14A-866E-36C5FE19546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365" y="4081813"/>
            <a:ext cx="3461160" cy="2173608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11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99A935F-1033-9240-86C8-B50B823A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历代芯片产品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C3AE47-2BEB-424C-AA97-026C874F47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458" y="1265130"/>
            <a:ext cx="10005826" cy="503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DD22EA-4215-654C-88F1-DEEF7CCA3D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0B890AD-022C-D14C-A0C4-F0681CA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的 </a:t>
            </a:r>
            <a:r>
              <a:rPr lang="en-US" altLang="zh-CN" dirty="0"/>
              <a:t>pixel</a:t>
            </a:r>
            <a:r>
              <a:rPr lang="zh-CN" altLang="en-US" dirty="0"/>
              <a:t> 系列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0EB29-1D3C-5C44-A5F7-812BDD08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8964" y="1443227"/>
            <a:ext cx="4056993" cy="4933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7E4499-ADC7-B44C-8EF2-4721C671FA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9" y="1366344"/>
            <a:ext cx="4635062" cy="50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6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的演进</a:t>
            </a:r>
          </a:p>
        </p:txBody>
      </p:sp>
    </p:spTree>
    <p:extLst>
      <p:ext uri="{BB962C8B-B14F-4D97-AF65-F5344CB8AC3E}">
        <p14:creationId xmlns:p14="http://schemas.microsoft.com/office/powerpoint/2010/main" val="212099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B27896-388F-8148-82DF-381E87BC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概览：</a:t>
            </a:r>
            <a:r>
              <a:rPr lang="en-US" altLang="zh-CN" dirty="0"/>
              <a:t>Deterministic Execution Model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3CF4367-D213-5D47-8308-C372482B6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557965" cy="4994910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 dirty="0"/>
              <a:t>TPU</a:t>
            </a:r>
            <a:r>
              <a:rPr lang="en-US" altLang="zh-CN" dirty="0"/>
              <a:t>1</a:t>
            </a:r>
            <a:r>
              <a:rPr lang="zh-CN" altLang="en-US" dirty="0"/>
              <a:t> ASIC 采用 28nm 工艺制造；</a:t>
            </a:r>
            <a:endParaRPr lang="en-US" altLang="zh-CN" dirty="0"/>
          </a:p>
          <a:p>
            <a:r>
              <a:rPr lang="zh-CN" altLang="en-US" dirty="0"/>
              <a:t>主频700MHz，功耗40W；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为了尽快把 TPU 部署到现有服务器中，Google 选择把 </a:t>
            </a:r>
            <a:r>
              <a:rPr lang="en-US" altLang="zh-CN" dirty="0"/>
              <a:t>TPU1</a:t>
            </a:r>
            <a:r>
              <a:rPr lang="zh-CN" altLang="en-US" dirty="0"/>
              <a:t> 做成外部扩展加速器，通过 PCIe Gen3 x16 总线与 </a:t>
            </a:r>
            <a:r>
              <a:rPr lang="en-US" altLang="zh-CN" dirty="0"/>
              <a:t>CPU</a:t>
            </a:r>
            <a:r>
              <a:rPr lang="zh-CN" altLang="en-US" dirty="0"/>
              <a:t> 主机相连，提供 12.5GB/s 有效带宽；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0AFD93-7ED3-8340-8193-572074ED64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3862" y="1510660"/>
            <a:ext cx="4889384" cy="4667137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4C54E6F-C9B3-F047-8C29-D987C187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性能：推理场景受限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6AB2E35-FC0C-FB4C-BCA7-60B13FC2BC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受制于时代限制，</a:t>
            </a:r>
            <a:r>
              <a:rPr lang="en-US" altLang="zh-CN" dirty="0"/>
              <a:t>TPU v1</a:t>
            </a:r>
            <a:r>
              <a:rPr lang="zh-CN" altLang="en-US" dirty="0"/>
              <a:t> 主要针对</a:t>
            </a:r>
            <a:r>
              <a:rPr lang="en-US" altLang="zh-CN" dirty="0"/>
              <a:t>2015</a:t>
            </a:r>
            <a:r>
              <a:rPr lang="zh-CN" altLang="en-US" dirty="0"/>
              <a:t>年最火神经网络进行优化，主要可以分为以下三类：</a:t>
            </a:r>
          </a:p>
          <a:p>
            <a:r>
              <a:rPr lang="en-US" altLang="zh-CN" dirty="0"/>
              <a:t>MLP </a:t>
            </a:r>
            <a:r>
              <a:rPr lang="zh-CN" altLang="en-US" dirty="0"/>
              <a:t>多层感知机</a:t>
            </a:r>
          </a:p>
          <a:p>
            <a:r>
              <a:rPr lang="en-US" altLang="zh-CN" dirty="0"/>
              <a:t>CNN </a:t>
            </a:r>
            <a:r>
              <a:rPr lang="zh-CN" altLang="en-US" dirty="0"/>
              <a:t>卷积神经网络</a:t>
            </a:r>
          </a:p>
          <a:p>
            <a:r>
              <a:rPr lang="en-US" altLang="zh-CN" dirty="0"/>
              <a:t>RNN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LSTM </a:t>
            </a:r>
            <a:r>
              <a:rPr lang="zh-CN" altLang="en-US" dirty="0"/>
              <a:t>递归神经网络 </a:t>
            </a:r>
            <a:r>
              <a:rPr lang="en-US" altLang="zh-CN" dirty="0"/>
              <a:t>&amp;</a:t>
            </a:r>
            <a:r>
              <a:rPr lang="zh-CN" altLang="en-US" dirty="0"/>
              <a:t> 长短期记忆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54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534684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计算体系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深度学习计算模式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计算体系与矩阵运算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800" b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芯片基础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从数据看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CPU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 计算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通用图形处理器 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GPU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专用处理器 </a:t>
            </a:r>
            <a:r>
              <a:rPr lang="en-US" altLang="zh-CN" sz="2400" dirty="0">
                <a:solidFill>
                  <a:srgbClr val="374154"/>
                </a:solidFill>
                <a:latin typeface="Gill Sans MT" panose="020B0502020104020203" pitchFamily="34" charset="0"/>
              </a:rPr>
              <a:t>NPU/TPU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计算体系架构的黄金</a:t>
            </a: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10</a:t>
            </a:r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</a:rPr>
              <a:t>年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2392998-9E18-8942-825D-2293DF0A70D8}"/>
              </a:ext>
            </a:extLst>
          </p:cNvPr>
          <p:cNvSpPr>
            <a:spLocks noGrp="1"/>
          </p:cNvSpPr>
          <p:nvPr/>
        </p:nvSpPr>
        <p:spPr>
          <a:xfrm>
            <a:off x="6242397" y="1232756"/>
            <a:ext cx="4761656" cy="5023875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华为昇腾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NPU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达芬奇架构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昇腾</a:t>
            </a: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处理器</a:t>
            </a:r>
            <a:endParaRPr lang="en-US" altLang="zh-CN" sz="24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谷歌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核心脉动阵列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系列架构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特斯拉 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DOJO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 架构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国内外其他</a:t>
            </a:r>
            <a:r>
              <a:rPr lang="en-US" altLang="zh-CN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solidFill>
                  <a:srgbClr val="374154"/>
                </a:solidFill>
                <a:latin typeface="Gill Sans MT" panose="020B0502020104020203" pitchFamily="34" charset="0"/>
              </a:rPr>
              <a:t>芯片</a:t>
            </a:r>
            <a:endParaRPr lang="en-US" altLang="zh-CN" sz="24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2000" dirty="0">
                <a:solidFill>
                  <a:srgbClr val="374154"/>
                </a:solidFill>
                <a:latin typeface="Gill Sans MT" panose="020B0502020104020203" pitchFamily="34" charset="0"/>
              </a:rPr>
              <a:t>芯片的思考</a:t>
            </a:r>
            <a:endParaRPr lang="en-US" altLang="zh-CN" sz="2000" dirty="0">
              <a:solidFill>
                <a:srgbClr val="374154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7E2C7A77-2B0A-C448-A3B9-BC0C5068C8D7}"/>
              </a:ext>
            </a:extLst>
          </p:cNvPr>
          <p:cNvSpPr/>
          <p:nvPr/>
        </p:nvSpPr>
        <p:spPr bwMode="auto">
          <a:xfrm>
            <a:off x="5378301" y="1412775"/>
            <a:ext cx="360040" cy="4784973"/>
          </a:xfrm>
          <a:prstGeom prst="leftBrace">
            <a:avLst>
              <a:gd name="adj1" fmla="val 8333"/>
              <a:gd name="adj2" fmla="val 83892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7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95D2F-73A1-DD4B-BC4D-190000D7D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深度学习专用的 </a:t>
            </a:r>
            <a:r>
              <a:rPr lang="en-US" altLang="zh-CN" dirty="0"/>
              <a:t>DSA</a:t>
            </a:r>
            <a:r>
              <a:rPr lang="zh-CN" altLang="en-US" dirty="0"/>
              <a:t> （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）架构硬件 </a:t>
            </a:r>
            <a:r>
              <a:rPr lang="en-US" altLang="zh-CN" dirty="0"/>
              <a:t>——</a:t>
            </a:r>
            <a:r>
              <a:rPr lang="zh-CN" altLang="en-US" dirty="0"/>
              <a:t> 脉动阵列。适合用于非常规整简单的运算，但正巧矩阵乘和卷积就是这种规整又简单的运算，来自两个方向的数据以一定的间隔到达阵列中的 </a:t>
            </a:r>
            <a:r>
              <a:rPr lang="en-US" altLang="zh-CN" dirty="0"/>
              <a:t>MXU</a:t>
            </a:r>
            <a:r>
              <a:rPr lang="zh-CN" altLang="en-US" dirty="0"/>
              <a:t>，并在那里进行运算。不过，</a:t>
            </a:r>
            <a:r>
              <a:rPr lang="en-US" altLang="zh-CN" dirty="0"/>
              <a:t>MXU</a:t>
            </a:r>
            <a:r>
              <a:rPr lang="zh-CN" altLang="en-US" dirty="0"/>
              <a:t> 中的权值阵列专门为矩阵乘法运算进行了优化，并不适用于通用的逻辑计算。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5658D0-0547-D046-A07A-049477F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性能：推理性能同期产品炸天</a:t>
            </a:r>
          </a:p>
        </p:txBody>
      </p:sp>
    </p:spTree>
    <p:extLst>
      <p:ext uri="{BB962C8B-B14F-4D97-AF65-F5344CB8AC3E}">
        <p14:creationId xmlns:p14="http://schemas.microsoft.com/office/powerpoint/2010/main" val="20311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95D2F-73A1-DD4B-BC4D-190000D7D9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Reduced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r>
              <a:rPr lang="zh-CN" altLang="en-US" dirty="0"/>
              <a:t> 低精度的数据格式</a:t>
            </a:r>
            <a:endParaRPr lang="en-US" altLang="zh-CN" dirty="0"/>
          </a:p>
          <a:p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Processor</a:t>
            </a:r>
            <a:r>
              <a:rPr lang="zh-CN" altLang="en-US" dirty="0"/>
              <a:t> 矩阵乘加专用处理器</a:t>
            </a:r>
            <a:endParaRPr lang="en-US" altLang="zh-CN" dirty="0"/>
          </a:p>
          <a:p>
            <a:r>
              <a:rPr lang="en-US" altLang="zh-CN" dirty="0"/>
              <a:t>Minimal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deterministic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专用硬件 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15658D0-0547-D046-A07A-049477F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性能：推理性能同期产品炸天</a:t>
            </a:r>
          </a:p>
        </p:txBody>
      </p:sp>
    </p:spTree>
    <p:extLst>
      <p:ext uri="{BB962C8B-B14F-4D97-AF65-F5344CB8AC3E}">
        <p14:creationId xmlns:p14="http://schemas.microsoft.com/office/powerpoint/2010/main" val="101784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9657B892-DB3A-BD41-AFAC-540BA0FDC1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1D1D1A"/>
                </a:solidFill>
              </a:rPr>
              <a:t>神经网络推理不需要</a:t>
            </a:r>
            <a:r>
              <a:rPr lang="en-US" altLang="zh-CN" dirty="0">
                <a:solidFill>
                  <a:srgbClr val="1D1D1A"/>
                </a:solidFill>
              </a:rPr>
              <a:t>FP32/FP16</a:t>
            </a:r>
            <a:r>
              <a:rPr lang="zh-CN" altLang="en-US" dirty="0">
                <a:solidFill>
                  <a:srgbClr val="1D1D1A"/>
                </a:solidFill>
              </a:rPr>
              <a:t>计算精度，通过量化压缩，可以用 </a:t>
            </a:r>
            <a:r>
              <a:rPr lang="en-US" altLang="zh-CN" dirty="0">
                <a:solidFill>
                  <a:srgbClr val="1D1D1A"/>
                </a:solidFill>
              </a:rPr>
              <a:t>Int8</a:t>
            </a:r>
            <a:r>
              <a:rPr lang="zh-CN" altLang="en-US" dirty="0">
                <a:solidFill>
                  <a:srgbClr val="1D1D1A"/>
                </a:solidFill>
              </a:rPr>
              <a:t> 对神经网络进行预测，并保持适当的准确度。这称为量化，使用 </a:t>
            </a:r>
            <a:r>
              <a:rPr lang="en-US" altLang="zh-CN" dirty="0">
                <a:solidFill>
                  <a:srgbClr val="1D1D1A"/>
                </a:solidFill>
              </a:rPr>
              <a:t>Int8</a:t>
            </a:r>
            <a:r>
              <a:rPr lang="zh-CN" altLang="en-US" dirty="0">
                <a:solidFill>
                  <a:srgbClr val="1D1D1A"/>
                </a:solidFill>
              </a:rPr>
              <a:t> 来近似预设最小值和最大值之间任意数值的优化技术。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57DC0399-EF28-484E-AC9C-E961955E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1</a:t>
            </a:r>
            <a:r>
              <a:rPr lang="zh-CN" altLang="en-US" dirty="0"/>
              <a:t>：低精度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59767D-92B8-2844-BA11-96AA804235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5470" y="2606566"/>
            <a:ext cx="7945822" cy="37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4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E57122-25AA-B44C-BDB0-1E392ABE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特性</a:t>
            </a:r>
            <a:r>
              <a:rPr lang="en-US" altLang="zh-CN" dirty="0"/>
              <a:t>1</a:t>
            </a:r>
            <a:r>
              <a:rPr lang="zh-CN" altLang="en-US" dirty="0"/>
              <a:t>：脉动阵列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9943B91-7AD2-6545-8FE8-BCA15164E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874365" cy="4994910"/>
          </a:xfrm>
        </p:spPr>
        <p:txBody>
          <a:bodyPr anchor="ctr"/>
          <a:lstStyle/>
          <a:p>
            <a:r>
              <a:rPr lang="en-US" altLang="zh-CN" dirty="0"/>
              <a:t>CPU</a:t>
            </a:r>
            <a:r>
              <a:rPr lang="zh-CN" altLang="en-US" dirty="0"/>
              <a:t> 和 </a:t>
            </a:r>
            <a:r>
              <a:rPr lang="en-US" altLang="zh-CN" dirty="0"/>
              <a:t>GPU</a:t>
            </a:r>
            <a:r>
              <a:rPr lang="zh-CN" altLang="en-US" dirty="0"/>
              <a:t> 在每次运算中都需要从多个寄存器（</a:t>
            </a:r>
            <a:r>
              <a:rPr lang="en-US" altLang="zh-CN" dirty="0"/>
              <a:t>register</a:t>
            </a:r>
            <a:r>
              <a:rPr lang="zh-CN" altLang="en-US" dirty="0"/>
              <a:t>）中进行存取；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TPU</a:t>
            </a:r>
            <a:r>
              <a:rPr lang="zh-CN" altLang="en-US" dirty="0"/>
              <a:t> 脉动阵列将多个运算逻辑单元（</a:t>
            </a:r>
            <a:r>
              <a:rPr lang="en-US" altLang="zh-CN" dirty="0"/>
              <a:t>ALU</a:t>
            </a:r>
            <a:r>
              <a:rPr lang="zh-CN" altLang="en-US" dirty="0"/>
              <a:t>）串联在一起，复用从一个寄存器中读取的结果。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B202A7-89BA-EC49-81A4-E86590A1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66" y="1360170"/>
            <a:ext cx="5753362" cy="47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84EC58F-BC81-F743-BFA8-90847200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AAA8135-3EB5-DC41-B80C-6253F4CD477A}"/>
              </a:ext>
            </a:extLst>
          </p:cNvPr>
          <p:cNvSpPr/>
          <p:nvPr/>
        </p:nvSpPr>
        <p:spPr>
          <a:xfrm>
            <a:off x="2173186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1EB362F-B93E-EA46-96AA-484392BF4047}"/>
              </a:ext>
            </a:extLst>
          </p:cNvPr>
          <p:cNvSpPr/>
          <p:nvPr/>
        </p:nvSpPr>
        <p:spPr>
          <a:xfrm>
            <a:off x="2173186" y="3389431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84A4B18-A4EE-5D40-B506-F0D930AA56C0}"/>
              </a:ext>
            </a:extLst>
          </p:cNvPr>
          <p:cNvSpPr/>
          <p:nvPr/>
        </p:nvSpPr>
        <p:spPr>
          <a:xfrm>
            <a:off x="2908530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05AB755-2D9B-7D4B-8664-0416C33C6D5C}"/>
              </a:ext>
            </a:extLst>
          </p:cNvPr>
          <p:cNvSpPr/>
          <p:nvPr/>
        </p:nvSpPr>
        <p:spPr>
          <a:xfrm>
            <a:off x="2908530" y="3389431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D33DF1D-2BEE-4F42-8ABD-8C132A1F6F79}"/>
              </a:ext>
            </a:extLst>
          </p:cNvPr>
          <p:cNvSpPr/>
          <p:nvPr/>
        </p:nvSpPr>
        <p:spPr>
          <a:xfrm>
            <a:off x="3641831" y="194657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033237F-093E-974C-9822-DCAB78F20971}"/>
              </a:ext>
            </a:extLst>
          </p:cNvPr>
          <p:cNvSpPr/>
          <p:nvPr/>
        </p:nvSpPr>
        <p:spPr>
          <a:xfrm>
            <a:off x="3641831" y="2668005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FBAED41-F4E5-814D-8CB3-BCBA3D9BFDDC}"/>
              </a:ext>
            </a:extLst>
          </p:cNvPr>
          <p:cNvSpPr/>
          <p:nvPr/>
        </p:nvSpPr>
        <p:spPr>
          <a:xfrm>
            <a:off x="2908530" y="194657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8E8F9A6-FE4D-8145-A535-AF3D299A32E6}"/>
              </a:ext>
            </a:extLst>
          </p:cNvPr>
          <p:cNvSpPr/>
          <p:nvPr/>
        </p:nvSpPr>
        <p:spPr>
          <a:xfrm>
            <a:off x="3641831" y="1225153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2C6D45E-10D8-9149-977C-C9B5FB362519}"/>
              </a:ext>
            </a:extLst>
          </p:cNvPr>
          <p:cNvSpPr/>
          <p:nvPr/>
        </p:nvSpPr>
        <p:spPr>
          <a:xfrm>
            <a:off x="2173186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E3A965D-08D8-9D43-BE9D-125E5978BD4E}"/>
              </a:ext>
            </a:extLst>
          </p:cNvPr>
          <p:cNvSpPr/>
          <p:nvPr/>
        </p:nvSpPr>
        <p:spPr>
          <a:xfrm>
            <a:off x="2173186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702E119-C24E-7B46-9976-E37F65726BE4}"/>
              </a:ext>
            </a:extLst>
          </p:cNvPr>
          <p:cNvSpPr/>
          <p:nvPr/>
        </p:nvSpPr>
        <p:spPr>
          <a:xfrm>
            <a:off x="2908530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D05552F-D7A1-374B-AA39-3C0020D95BB7}"/>
              </a:ext>
            </a:extLst>
          </p:cNvPr>
          <p:cNvSpPr/>
          <p:nvPr/>
        </p:nvSpPr>
        <p:spPr>
          <a:xfrm>
            <a:off x="2908530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19DEEBF-2252-8F43-9925-8B1C6F7333B4}"/>
              </a:ext>
            </a:extLst>
          </p:cNvPr>
          <p:cNvSpPr/>
          <p:nvPr/>
        </p:nvSpPr>
        <p:spPr>
          <a:xfrm>
            <a:off x="3641831" y="4842148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1304A15-620F-434E-AF69-F0133B841559}"/>
              </a:ext>
            </a:extLst>
          </p:cNvPr>
          <p:cNvSpPr/>
          <p:nvPr/>
        </p:nvSpPr>
        <p:spPr>
          <a:xfrm>
            <a:off x="3641831" y="5563574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5F18E04C-A8B7-3E4A-8138-63709544022A}"/>
              </a:ext>
            </a:extLst>
          </p:cNvPr>
          <p:cNvSpPr/>
          <p:nvPr/>
        </p:nvSpPr>
        <p:spPr>
          <a:xfrm flipH="1">
            <a:off x="4855575" y="1225153"/>
            <a:ext cx="326922" cy="3526957"/>
          </a:xfrm>
          <a:prstGeom prst="leftBrace">
            <a:avLst>
              <a:gd name="adj1" fmla="val 8333"/>
              <a:gd name="adj2" fmla="val 51292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326922 w 326922"/>
                      <a:gd name="connsiteY0" fmla="*/ 3526957 h 3526957"/>
                      <a:gd name="connsiteX1" fmla="*/ 163461 w 326922"/>
                      <a:gd name="connsiteY1" fmla="*/ 3499715 h 3526957"/>
                      <a:gd name="connsiteX2" fmla="*/ 163461 w 326922"/>
                      <a:gd name="connsiteY2" fmla="*/ 1836289 h 3526957"/>
                      <a:gd name="connsiteX3" fmla="*/ 0 w 326922"/>
                      <a:gd name="connsiteY3" fmla="*/ 1809047 h 3526957"/>
                      <a:gd name="connsiteX4" fmla="*/ 163461 w 326922"/>
                      <a:gd name="connsiteY4" fmla="*/ 1781805 h 3526957"/>
                      <a:gd name="connsiteX5" fmla="*/ 163461 w 326922"/>
                      <a:gd name="connsiteY5" fmla="*/ 27242 h 3526957"/>
                      <a:gd name="connsiteX6" fmla="*/ 326922 w 326922"/>
                      <a:gd name="connsiteY6" fmla="*/ 0 h 3526957"/>
                      <a:gd name="connsiteX7" fmla="*/ 326922 w 326922"/>
                      <a:gd name="connsiteY7" fmla="*/ 3526957 h 3526957"/>
                      <a:gd name="connsiteX0" fmla="*/ 326922 w 326922"/>
                      <a:gd name="connsiteY0" fmla="*/ 3526957 h 3526957"/>
                      <a:gd name="connsiteX1" fmla="*/ 163461 w 326922"/>
                      <a:gd name="connsiteY1" fmla="*/ 3499715 h 3526957"/>
                      <a:gd name="connsiteX2" fmla="*/ 163461 w 326922"/>
                      <a:gd name="connsiteY2" fmla="*/ 1836289 h 3526957"/>
                      <a:gd name="connsiteX3" fmla="*/ 0 w 326922"/>
                      <a:gd name="connsiteY3" fmla="*/ 1809047 h 3526957"/>
                      <a:gd name="connsiteX4" fmla="*/ 163461 w 326922"/>
                      <a:gd name="connsiteY4" fmla="*/ 1781805 h 3526957"/>
                      <a:gd name="connsiteX5" fmla="*/ 163461 w 326922"/>
                      <a:gd name="connsiteY5" fmla="*/ 27242 h 3526957"/>
                      <a:gd name="connsiteX6" fmla="*/ 326922 w 326922"/>
                      <a:gd name="connsiteY6" fmla="*/ 0 h 3526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6922" h="3526957" stroke="0" extrusionOk="0">
                        <a:moveTo>
                          <a:pt x="326922" y="3526957"/>
                        </a:moveTo>
                        <a:cubicBezTo>
                          <a:pt x="236007" y="3524440"/>
                          <a:pt x="161279" y="3514132"/>
                          <a:pt x="163461" y="3499715"/>
                        </a:cubicBezTo>
                        <a:cubicBezTo>
                          <a:pt x="113748" y="3055488"/>
                          <a:pt x="307314" y="2364354"/>
                          <a:pt x="163461" y="1836289"/>
                        </a:cubicBezTo>
                        <a:cubicBezTo>
                          <a:pt x="162302" y="1829298"/>
                          <a:pt x="92195" y="1802920"/>
                          <a:pt x="0" y="1809047"/>
                        </a:cubicBezTo>
                        <a:cubicBezTo>
                          <a:pt x="89028" y="1808901"/>
                          <a:pt x="162405" y="1795828"/>
                          <a:pt x="163461" y="1781805"/>
                        </a:cubicBezTo>
                        <a:cubicBezTo>
                          <a:pt x="219555" y="950343"/>
                          <a:pt x="304389" y="299069"/>
                          <a:pt x="163461" y="27242"/>
                        </a:cubicBezTo>
                        <a:cubicBezTo>
                          <a:pt x="151074" y="10587"/>
                          <a:pt x="224187" y="-696"/>
                          <a:pt x="326922" y="0"/>
                        </a:cubicBezTo>
                        <a:cubicBezTo>
                          <a:pt x="244512" y="1359523"/>
                          <a:pt x="245595" y="1960894"/>
                          <a:pt x="326922" y="3526957"/>
                        </a:cubicBezTo>
                        <a:close/>
                      </a:path>
                      <a:path w="326922" h="3526957" fill="none" extrusionOk="0">
                        <a:moveTo>
                          <a:pt x="326922" y="3526957"/>
                        </a:moveTo>
                        <a:cubicBezTo>
                          <a:pt x="237030" y="3524939"/>
                          <a:pt x="161593" y="3515904"/>
                          <a:pt x="163461" y="3499715"/>
                        </a:cubicBezTo>
                        <a:cubicBezTo>
                          <a:pt x="270421" y="3317513"/>
                          <a:pt x="249200" y="2052299"/>
                          <a:pt x="163461" y="1836289"/>
                        </a:cubicBezTo>
                        <a:cubicBezTo>
                          <a:pt x="162045" y="1829230"/>
                          <a:pt x="89453" y="1796522"/>
                          <a:pt x="0" y="1809047"/>
                        </a:cubicBezTo>
                        <a:cubicBezTo>
                          <a:pt x="90515" y="1808781"/>
                          <a:pt x="161503" y="1798481"/>
                          <a:pt x="163461" y="1781805"/>
                        </a:cubicBezTo>
                        <a:cubicBezTo>
                          <a:pt x="315370" y="1021763"/>
                          <a:pt x="94480" y="689246"/>
                          <a:pt x="163461" y="27242"/>
                        </a:cubicBezTo>
                        <a:cubicBezTo>
                          <a:pt x="158745" y="5376"/>
                          <a:pt x="240372" y="-1411"/>
                          <a:pt x="326922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7EAC990D-C517-944A-86D8-C3D17AABFD5E}"/>
              </a:ext>
            </a:extLst>
          </p:cNvPr>
          <p:cNvSpPr/>
          <p:nvPr/>
        </p:nvSpPr>
        <p:spPr>
          <a:xfrm flipH="1">
            <a:off x="4870328" y="4848903"/>
            <a:ext cx="326923" cy="1431293"/>
          </a:xfrm>
          <a:prstGeom prst="leftBrace">
            <a:avLst>
              <a:gd name="adj1" fmla="val 8333"/>
              <a:gd name="adj2" fmla="val 51292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615697673">
                  <a:custGeom>
                    <a:avLst/>
                    <a:gdLst>
                      <a:gd name="connsiteX0" fmla="*/ 326923 w 326923"/>
                      <a:gd name="connsiteY0" fmla="*/ 1431293 h 1431293"/>
                      <a:gd name="connsiteX1" fmla="*/ 163461 w 326923"/>
                      <a:gd name="connsiteY1" fmla="*/ 1404051 h 1431293"/>
                      <a:gd name="connsiteX2" fmla="*/ 163462 w 326923"/>
                      <a:gd name="connsiteY2" fmla="*/ 761381 h 1431293"/>
                      <a:gd name="connsiteX3" fmla="*/ 0 w 326923"/>
                      <a:gd name="connsiteY3" fmla="*/ 734139 h 1431293"/>
                      <a:gd name="connsiteX4" fmla="*/ 163462 w 326923"/>
                      <a:gd name="connsiteY4" fmla="*/ 706897 h 1431293"/>
                      <a:gd name="connsiteX5" fmla="*/ 163462 w 326923"/>
                      <a:gd name="connsiteY5" fmla="*/ 27242 h 1431293"/>
                      <a:gd name="connsiteX6" fmla="*/ 326924 w 326923"/>
                      <a:gd name="connsiteY6" fmla="*/ 0 h 1431293"/>
                      <a:gd name="connsiteX7" fmla="*/ 326923 w 326923"/>
                      <a:gd name="connsiteY7" fmla="*/ 1431293 h 1431293"/>
                      <a:gd name="connsiteX0" fmla="*/ 326923 w 326923"/>
                      <a:gd name="connsiteY0" fmla="*/ 1431293 h 1431293"/>
                      <a:gd name="connsiteX1" fmla="*/ 163461 w 326923"/>
                      <a:gd name="connsiteY1" fmla="*/ 1404051 h 1431293"/>
                      <a:gd name="connsiteX2" fmla="*/ 163462 w 326923"/>
                      <a:gd name="connsiteY2" fmla="*/ 761381 h 1431293"/>
                      <a:gd name="connsiteX3" fmla="*/ 0 w 326923"/>
                      <a:gd name="connsiteY3" fmla="*/ 734139 h 1431293"/>
                      <a:gd name="connsiteX4" fmla="*/ 163462 w 326923"/>
                      <a:gd name="connsiteY4" fmla="*/ 706897 h 1431293"/>
                      <a:gd name="connsiteX5" fmla="*/ 163462 w 326923"/>
                      <a:gd name="connsiteY5" fmla="*/ 27242 h 1431293"/>
                      <a:gd name="connsiteX6" fmla="*/ 326924 w 326923"/>
                      <a:gd name="connsiteY6" fmla="*/ 0 h 1431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6923" h="1431293" stroke="0" extrusionOk="0">
                        <a:moveTo>
                          <a:pt x="326923" y="1431293"/>
                        </a:moveTo>
                        <a:cubicBezTo>
                          <a:pt x="236007" y="1428776"/>
                          <a:pt x="161279" y="1418468"/>
                          <a:pt x="163461" y="1404051"/>
                        </a:cubicBezTo>
                        <a:cubicBezTo>
                          <a:pt x="162525" y="1166606"/>
                          <a:pt x="191247" y="962672"/>
                          <a:pt x="163462" y="761381"/>
                        </a:cubicBezTo>
                        <a:cubicBezTo>
                          <a:pt x="162303" y="754390"/>
                          <a:pt x="92196" y="728012"/>
                          <a:pt x="0" y="734139"/>
                        </a:cubicBezTo>
                        <a:cubicBezTo>
                          <a:pt x="89029" y="733993"/>
                          <a:pt x="162406" y="720920"/>
                          <a:pt x="163462" y="706897"/>
                        </a:cubicBezTo>
                        <a:cubicBezTo>
                          <a:pt x="198713" y="408849"/>
                          <a:pt x="198998" y="202143"/>
                          <a:pt x="163462" y="27242"/>
                        </a:cubicBezTo>
                        <a:cubicBezTo>
                          <a:pt x="151075" y="10587"/>
                          <a:pt x="224188" y="-696"/>
                          <a:pt x="326924" y="0"/>
                        </a:cubicBezTo>
                        <a:cubicBezTo>
                          <a:pt x="266950" y="488478"/>
                          <a:pt x="285145" y="977241"/>
                          <a:pt x="326923" y="1431293"/>
                        </a:cubicBezTo>
                        <a:close/>
                      </a:path>
                      <a:path w="326923" h="1431293" fill="none" extrusionOk="0">
                        <a:moveTo>
                          <a:pt x="326923" y="1431293"/>
                        </a:moveTo>
                        <a:cubicBezTo>
                          <a:pt x="237030" y="1429275"/>
                          <a:pt x="161593" y="1420240"/>
                          <a:pt x="163461" y="1404051"/>
                        </a:cubicBezTo>
                        <a:cubicBezTo>
                          <a:pt x="151052" y="1213425"/>
                          <a:pt x="172554" y="978660"/>
                          <a:pt x="163462" y="761381"/>
                        </a:cubicBezTo>
                        <a:cubicBezTo>
                          <a:pt x="162046" y="754322"/>
                          <a:pt x="89454" y="721614"/>
                          <a:pt x="0" y="734139"/>
                        </a:cubicBezTo>
                        <a:cubicBezTo>
                          <a:pt x="90516" y="733873"/>
                          <a:pt x="161504" y="723573"/>
                          <a:pt x="163462" y="706897"/>
                        </a:cubicBezTo>
                        <a:cubicBezTo>
                          <a:pt x="195124" y="629179"/>
                          <a:pt x="208638" y="274288"/>
                          <a:pt x="163462" y="27242"/>
                        </a:cubicBezTo>
                        <a:cubicBezTo>
                          <a:pt x="158746" y="5376"/>
                          <a:pt x="240373" y="-1411"/>
                          <a:pt x="326924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4E72C0A-3E0B-AA41-8203-C002EBEEE728}"/>
              </a:ext>
            </a:extLst>
          </p:cNvPr>
          <p:cNvSpPr/>
          <p:nvPr/>
        </p:nvSpPr>
        <p:spPr>
          <a:xfrm>
            <a:off x="5639799" y="2797885"/>
            <a:ext cx="934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inputs</a:t>
            </a:r>
            <a:endParaRPr lang="zh-CN" altLang="en-US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5B608CB-8172-264B-B5AD-B28F564C9364}"/>
              </a:ext>
            </a:extLst>
          </p:cNvPr>
          <p:cNvSpPr/>
          <p:nvPr/>
        </p:nvSpPr>
        <p:spPr>
          <a:xfrm>
            <a:off x="5600956" y="5323676"/>
            <a:ext cx="1121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5757"/>
                </a:solidFill>
                <a:latin typeface="Gill Sans MT" panose="020B0502020104020203" pitchFamily="34" charset="0"/>
              </a:rPr>
              <a:t>weights</a:t>
            </a:r>
            <a:endParaRPr lang="zh-CN" altLang="en-US" sz="2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499D588-F403-A34E-B9FD-27CBC7C44E4C}"/>
              </a:ext>
            </a:extLst>
          </p:cNvPr>
          <p:cNvSpPr/>
          <p:nvPr/>
        </p:nvSpPr>
        <p:spPr>
          <a:xfrm>
            <a:off x="2173186" y="4110857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85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7CF9A5D-8DED-174F-AD8F-771FFE3F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E0A7FB2-8B5E-1643-ACA5-C24A6FD3E5FA}"/>
              </a:ext>
            </a:extLst>
          </p:cNvPr>
          <p:cNvSpPr/>
          <p:nvPr/>
        </p:nvSpPr>
        <p:spPr>
          <a:xfrm>
            <a:off x="2125682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160B2E4-D6D7-D046-9771-B1974D7F0CC7}"/>
              </a:ext>
            </a:extLst>
          </p:cNvPr>
          <p:cNvSpPr/>
          <p:nvPr/>
        </p:nvSpPr>
        <p:spPr>
          <a:xfrm>
            <a:off x="212568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2351751-0B01-0844-890F-FC20805D2A8E}"/>
              </a:ext>
            </a:extLst>
          </p:cNvPr>
          <p:cNvSpPr/>
          <p:nvPr/>
        </p:nvSpPr>
        <p:spPr>
          <a:xfrm>
            <a:off x="2861026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D925D7-A054-074C-8F20-4688A308EC8E}"/>
              </a:ext>
            </a:extLst>
          </p:cNvPr>
          <p:cNvSpPr/>
          <p:nvPr/>
        </p:nvSpPr>
        <p:spPr>
          <a:xfrm>
            <a:off x="2861026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ADAE526-09F3-7D42-99A7-5D79BC323553}"/>
              </a:ext>
            </a:extLst>
          </p:cNvPr>
          <p:cNvSpPr/>
          <p:nvPr/>
        </p:nvSpPr>
        <p:spPr>
          <a:xfrm>
            <a:off x="3594327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4C17573-20ED-504B-9D70-043EDD915B34}"/>
              </a:ext>
            </a:extLst>
          </p:cNvPr>
          <p:cNvSpPr/>
          <p:nvPr/>
        </p:nvSpPr>
        <p:spPr>
          <a:xfrm>
            <a:off x="3594327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07D3B7F-8D37-7E45-B9F2-03999D44EB9D}"/>
              </a:ext>
            </a:extLst>
          </p:cNvPr>
          <p:cNvSpPr/>
          <p:nvPr/>
        </p:nvSpPr>
        <p:spPr>
          <a:xfrm>
            <a:off x="2861026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A2AD79A-D77E-FC49-BB75-8C0C61DA2451}"/>
              </a:ext>
            </a:extLst>
          </p:cNvPr>
          <p:cNvSpPr/>
          <p:nvPr/>
        </p:nvSpPr>
        <p:spPr>
          <a:xfrm>
            <a:off x="3594327" y="1956446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B945E32-AA28-F64A-A3E9-C03958D412FB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B9BD56D-883D-F045-BC6E-98065F15079C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DDA192E-601A-594C-BBAC-EB4CA9AF3B8B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AB775AB-C977-7044-BEC5-070995A9B68C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A7D2E09-EF15-0243-9E1D-A15EA4390E23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3D325CF-29CE-0245-A356-621AF273417D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2191F3F-EDC1-CB42-A44B-694628F257A5}"/>
              </a:ext>
            </a:extLst>
          </p:cNvPr>
          <p:cNvSpPr/>
          <p:nvPr/>
        </p:nvSpPr>
        <p:spPr>
          <a:xfrm>
            <a:off x="6597406" y="195171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E9220D-EF9A-D648-A579-7588BFAE124B}"/>
                  </a:ext>
                </a:extLst>
              </p:cNvPr>
              <p:cNvSpPr txBox="1"/>
              <p:nvPr/>
            </p:nvSpPr>
            <p:spPr>
              <a:xfrm>
                <a:off x="5273395" y="2066202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E9220D-EF9A-D648-A579-7588BFAE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2066202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左大括号 25">
            <a:extLst>
              <a:ext uri="{FF2B5EF4-FFF2-40B4-BE49-F238E27FC236}">
                <a16:creationId xmlns:a16="http://schemas.microsoft.com/office/drawing/2014/main" id="{C6C4AD9B-913D-E54A-8FE2-3607421BDB2F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内容占位符 4">
            <a:extLst>
              <a:ext uri="{FF2B5EF4-FFF2-40B4-BE49-F238E27FC236}">
                <a16:creationId xmlns:a16="http://schemas.microsoft.com/office/drawing/2014/main" id="{F4B8972B-6F9D-204A-81CF-312200C37396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194404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116715E-3CEF-0544-ADF3-5C4CDC4E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FF507DC3-47B5-B445-8005-2012978A9D82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66AECB-F29D-6048-83F6-3074C2CEB2C1}"/>
              </a:ext>
            </a:extLst>
          </p:cNvPr>
          <p:cNvSpPr/>
          <p:nvPr/>
        </p:nvSpPr>
        <p:spPr>
          <a:xfrm>
            <a:off x="212568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29A1219-C5B7-9749-8BCD-992106B8D261}"/>
              </a:ext>
            </a:extLst>
          </p:cNvPr>
          <p:cNvSpPr/>
          <p:nvPr/>
        </p:nvSpPr>
        <p:spPr>
          <a:xfrm>
            <a:off x="2861026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A51EDE8-4189-AD4F-AEFA-15E3BBD8EF51}"/>
              </a:ext>
            </a:extLst>
          </p:cNvPr>
          <p:cNvSpPr/>
          <p:nvPr/>
        </p:nvSpPr>
        <p:spPr>
          <a:xfrm>
            <a:off x="2861026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B048EEF-EE55-9E4A-B682-3F18EF2233DF}"/>
              </a:ext>
            </a:extLst>
          </p:cNvPr>
          <p:cNvSpPr/>
          <p:nvPr/>
        </p:nvSpPr>
        <p:spPr>
          <a:xfrm>
            <a:off x="3594327" y="2677872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AE2AC33-505F-884A-9D4D-799F32A194A8}"/>
              </a:ext>
            </a:extLst>
          </p:cNvPr>
          <p:cNvSpPr/>
          <p:nvPr/>
        </p:nvSpPr>
        <p:spPr>
          <a:xfrm>
            <a:off x="3594327" y="3399298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F9A5BC5-D873-CB45-A849-70A1759943C8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84C5BD-1C03-E34F-89E9-E22BFB155217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B8435EB-6A68-B44F-922D-4EA3E5088906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AB990BB-E95F-674C-A368-8668BB6CB9A3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7A8F551-954C-834D-8971-0C8933E248AC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8B2023A-8834-3547-9907-38CB6FE17F3F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A8BC928-AD15-E643-8435-22676397D215}"/>
              </a:ext>
            </a:extLst>
          </p:cNvPr>
          <p:cNvSpPr/>
          <p:nvPr/>
        </p:nvSpPr>
        <p:spPr>
          <a:xfrm>
            <a:off x="6597406" y="18256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53411FB-B61C-7E4F-9EAE-BB025C9266DB}"/>
                  </a:ext>
                </a:extLst>
              </p:cNvPr>
              <p:cNvSpPr txBox="1"/>
              <p:nvPr/>
            </p:nvSpPr>
            <p:spPr>
              <a:xfrm>
                <a:off x="5273395" y="1940184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53411FB-B61C-7E4F-9EAE-BB025C926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1940184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>
            <a:extLst>
              <a:ext uri="{FF2B5EF4-FFF2-40B4-BE49-F238E27FC236}">
                <a16:creationId xmlns:a16="http://schemas.microsoft.com/office/drawing/2014/main" id="{5EE77B76-038B-254A-AC8F-5931470B4B47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5C6148E-2D23-1C41-BFBF-6B92CAD4F4F7}"/>
              </a:ext>
            </a:extLst>
          </p:cNvPr>
          <p:cNvSpPr/>
          <p:nvPr/>
        </p:nvSpPr>
        <p:spPr>
          <a:xfrm>
            <a:off x="7763883" y="18256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C0F1A0A-8095-2B4B-A14A-B6E24591FAFA}"/>
              </a:ext>
            </a:extLst>
          </p:cNvPr>
          <p:cNvSpPr/>
          <p:nvPr/>
        </p:nvSpPr>
        <p:spPr>
          <a:xfrm>
            <a:off x="6590330" y="257798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FD73C81-7BAE-954B-A034-BB316C23C218}"/>
              </a:ext>
            </a:extLst>
          </p:cNvPr>
          <p:cNvSpPr/>
          <p:nvPr/>
        </p:nvSpPr>
        <p:spPr>
          <a:xfrm>
            <a:off x="6590330" y="334942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639E03-84E5-6142-9942-FCC136D24802}"/>
                  </a:ext>
                </a:extLst>
              </p:cNvPr>
              <p:cNvSpPr txBox="1"/>
              <p:nvPr/>
            </p:nvSpPr>
            <p:spPr>
              <a:xfrm>
                <a:off x="5273395" y="2692477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C639E03-84E5-6142-9942-FCC136D2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395" y="2692477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A11EB0A-5FC7-8643-8D8C-82AAA3BC385B}"/>
                  </a:ext>
                </a:extLst>
              </p:cNvPr>
              <p:cNvSpPr txBox="1"/>
              <p:nvPr/>
            </p:nvSpPr>
            <p:spPr>
              <a:xfrm>
                <a:off x="5295449" y="3437505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A11EB0A-5FC7-8643-8D8C-82AAA3BC3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449" y="3437505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7955" r="-1136" b="-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525F62-1B5F-8444-9330-8C49A42D7EE7}"/>
                  </a:ext>
                </a:extLst>
              </p:cNvPr>
              <p:cNvSpPr txBox="1"/>
              <p:nvPr/>
            </p:nvSpPr>
            <p:spPr>
              <a:xfrm>
                <a:off x="7343896" y="19401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A525F62-1B5F-8444-9330-8C49A42D7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96" y="1940184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52ECEF17-6B2F-314E-B0E9-214754179571}"/>
              </a:ext>
            </a:extLst>
          </p:cNvPr>
          <p:cNvSpPr/>
          <p:nvPr/>
        </p:nvSpPr>
        <p:spPr>
          <a:xfrm>
            <a:off x="3606202" y="4120724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1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DB84B3A-0225-A447-A352-BD7953ED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A1CE442-86A6-084F-AB98-39102A6F879C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8E1E71A-63BB-B14F-AFC3-AB243E41017B}"/>
              </a:ext>
            </a:extLst>
          </p:cNvPr>
          <p:cNvSpPr/>
          <p:nvPr/>
        </p:nvSpPr>
        <p:spPr>
          <a:xfrm>
            <a:off x="3594327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D2D8821-92A4-8942-A040-96E7BED8EB63}"/>
              </a:ext>
            </a:extLst>
          </p:cNvPr>
          <p:cNvSpPr/>
          <p:nvPr/>
        </p:nvSpPr>
        <p:spPr>
          <a:xfrm>
            <a:off x="2861026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A1D6115-1829-A34A-84A0-2DA33A96991D}"/>
              </a:ext>
            </a:extLst>
          </p:cNvPr>
          <p:cNvSpPr/>
          <p:nvPr/>
        </p:nvSpPr>
        <p:spPr>
          <a:xfrm>
            <a:off x="3594327" y="3382063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FDA1A7-F1CC-DD4C-9354-A2AEB3DA4D86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22BDCAC-EB04-CB45-A5BF-081FD12B7C3C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0D4555E-8187-4E46-B3A8-C118D18A79DA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E877A26-CA69-F447-8AA5-F5051B2EAC68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35F13FD-2784-4341-96FD-B12F2A6A0742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CC5A495-BEC1-1C47-AFC3-1016DA296218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948A6FD-A2D3-A142-82E0-73E2CBD1D14A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C93C83-4F03-1C41-B317-D3F43EE09405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C93C83-4F03-1C41-B317-D3F43EE09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左大括号 23">
            <a:extLst>
              <a:ext uri="{FF2B5EF4-FFF2-40B4-BE49-F238E27FC236}">
                <a16:creationId xmlns:a16="http://schemas.microsoft.com/office/drawing/2014/main" id="{B96470D7-FB00-F945-A7B4-54E990CB63C0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C41A08F-DE21-BA46-8C46-CA3E54016055}"/>
              </a:ext>
            </a:extLst>
          </p:cNvPr>
          <p:cNvSpPr/>
          <p:nvPr/>
        </p:nvSpPr>
        <p:spPr>
          <a:xfrm>
            <a:off x="774909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BB3CD75-9A8B-EF43-942F-085B31F36917}"/>
              </a:ext>
            </a:extLst>
          </p:cNvPr>
          <p:cNvSpPr/>
          <p:nvPr/>
        </p:nvSpPr>
        <p:spPr>
          <a:xfrm>
            <a:off x="6598516" y="257563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F227EAA-52FD-DD45-9CB3-5845720500C6}"/>
              </a:ext>
            </a:extLst>
          </p:cNvPr>
          <p:cNvSpPr/>
          <p:nvPr/>
        </p:nvSpPr>
        <p:spPr>
          <a:xfrm>
            <a:off x="6598516" y="336756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FFA3FC-8CD2-624F-AF07-11027C3708E3}"/>
                  </a:ext>
                </a:extLst>
              </p:cNvPr>
              <p:cNvSpPr txBox="1"/>
              <p:nvPr/>
            </p:nvSpPr>
            <p:spPr>
              <a:xfrm>
                <a:off x="5297353" y="2690124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2FFA3FC-8CD2-624F-AF07-11027C370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690124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20DD5-F42D-EC4E-9916-6C8C9240E386}"/>
                  </a:ext>
                </a:extLst>
              </p:cNvPr>
              <p:cNvSpPr txBox="1"/>
              <p:nvPr/>
            </p:nvSpPr>
            <p:spPr>
              <a:xfrm>
                <a:off x="5297353" y="348205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2C20DD5-F42D-EC4E-9916-6C8C9240E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82058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B92AE43-9997-3D4E-865F-115E37F30FCA}"/>
                  </a:ext>
                </a:extLst>
              </p:cNvPr>
              <p:cNvSpPr txBox="1"/>
              <p:nvPr/>
            </p:nvSpPr>
            <p:spPr>
              <a:xfrm>
                <a:off x="7343896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B92AE43-9997-3D4E-865F-115E37F30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896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1ABE89D5-6CDC-1F4D-A789-215F0B876D2C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956AAC5-D09D-4D42-8FDF-8F94B172A49C}"/>
              </a:ext>
            </a:extLst>
          </p:cNvPr>
          <p:cNvSpPr/>
          <p:nvPr/>
        </p:nvSpPr>
        <p:spPr>
          <a:xfrm>
            <a:off x="7749096" y="257563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E82580B-EBC7-D24A-844E-39722973AD57}"/>
              </a:ext>
            </a:extLst>
          </p:cNvPr>
          <p:cNvSpPr/>
          <p:nvPr/>
        </p:nvSpPr>
        <p:spPr>
          <a:xfrm>
            <a:off x="7749096" y="336756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838E9B64-196B-B847-8051-2017E691B8F2}"/>
              </a:ext>
            </a:extLst>
          </p:cNvPr>
          <p:cNvSpPr/>
          <p:nvPr/>
        </p:nvSpPr>
        <p:spPr>
          <a:xfrm>
            <a:off x="6598516" y="412085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F36ED8-72B9-BD42-A83F-CF5EA4D16529}"/>
                  </a:ext>
                </a:extLst>
              </p:cNvPr>
              <p:cNvSpPr txBox="1"/>
              <p:nvPr/>
            </p:nvSpPr>
            <p:spPr>
              <a:xfrm>
                <a:off x="5292608" y="4235346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2F36ED8-72B9-BD42-A83F-CF5EA4D16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35346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F4636A5-B585-BC4A-82CF-2825E73DF979}"/>
              </a:ext>
            </a:extLst>
          </p:cNvPr>
          <p:cNvSpPr/>
          <p:nvPr/>
        </p:nvSpPr>
        <p:spPr>
          <a:xfrm>
            <a:off x="6598516" y="493269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275C8-444C-474C-A422-C858673CEC1C}"/>
                  </a:ext>
                </a:extLst>
              </p:cNvPr>
              <p:cNvSpPr txBox="1"/>
              <p:nvPr/>
            </p:nvSpPr>
            <p:spPr>
              <a:xfrm>
                <a:off x="5292608" y="5047188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73275C8-444C-474C-A422-C858673CE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47188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FABAE6-13AE-D348-9AF0-34BEA7AFA0AF}"/>
                  </a:ext>
                </a:extLst>
              </p:cNvPr>
              <p:cNvSpPr txBox="1"/>
              <p:nvPr/>
            </p:nvSpPr>
            <p:spPr>
              <a:xfrm>
                <a:off x="7314322" y="269012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FABAE6-13AE-D348-9AF0-34BEA7AFA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322" y="2690124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8182" r="-15152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AE61BA-1667-9147-B82C-44BFA8E80B82}"/>
                  </a:ext>
                </a:extLst>
              </p:cNvPr>
              <p:cNvSpPr txBox="1"/>
              <p:nvPr/>
            </p:nvSpPr>
            <p:spPr>
              <a:xfrm>
                <a:off x="7300651" y="348205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4AE61BA-1667-9147-B82C-44BFA8E80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651" y="348205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567E826-4946-2A4F-A63F-6873D0791341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3567E826-4946-2A4F-A63F-6873D079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10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89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6DBB79C-739F-6045-A57F-E93AB1E1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86986723-6D28-964E-9EAD-A44D9B3F58E1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729659D-6A5E-EB41-86FC-BC08B8685E70}"/>
              </a:ext>
            </a:extLst>
          </p:cNvPr>
          <p:cNvSpPr/>
          <p:nvPr/>
        </p:nvSpPr>
        <p:spPr>
          <a:xfrm>
            <a:off x="3594327" y="4103489"/>
            <a:ext cx="721426" cy="721426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4AEBF65-EABB-0342-A1F2-1A328D950B18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68F846A-7F54-8349-9773-C066AFFDF216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045A97E-E587-9F45-829B-F4C57AD67110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396AB12-7BA9-464B-9F90-B99DE219272D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51741A0-0D0E-1047-AFA4-995D7EE6B913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A310243-3A20-4940-9E30-E2EA9D88B951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321C02-E70D-E140-8110-C3F41E10EAB2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052EEA-7158-5C4E-9378-DE851588398D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8052EEA-7158-5C4E-9378-DE8515883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1B6A8270-FD56-394A-8380-24C4B8928D02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C74003A-BAF3-9945-8E99-E39002AB3149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1CCB290-3DCB-2E42-8D8E-357B4F6C3FD2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F3891EA-22E6-BE42-90DC-FED407F73751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A93D21-9CA1-F642-809B-255D82895650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A93D21-9CA1-F642-809B-255D8289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CD4C24-1EC2-994E-A385-259A84FA7954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6CD4C24-1EC2-994E-A385-259A84FA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D56BD0-CFBC-4B45-B64B-4D041DB2CB7D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4D56BD0-CFBC-4B45-B64B-4D041DB2C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>
            <a:extLst>
              <a:ext uri="{FF2B5EF4-FFF2-40B4-BE49-F238E27FC236}">
                <a16:creationId xmlns:a16="http://schemas.microsoft.com/office/drawing/2014/main" id="{1F6EA307-5AAA-BA4C-AF52-EF8A7036AA38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EB19ECE-BAC8-8C42-989A-A2D2A38F01EF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7B6914F-68B5-5E44-90BC-9FF3C1C11D66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93CAA7C-27D8-CA44-8143-AF183D620BA0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6535E73-51B4-E94F-A934-84BA7CB6853A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6535E73-51B4-E94F-A934-84BA7CB68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椭圆 30">
            <a:extLst>
              <a:ext uri="{FF2B5EF4-FFF2-40B4-BE49-F238E27FC236}">
                <a16:creationId xmlns:a16="http://schemas.microsoft.com/office/drawing/2014/main" id="{24928702-417E-8A4F-B1E0-B9BDAB0E01D0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5DE2696-5367-C549-B543-A7F08C24A8A4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5DE2696-5367-C549-B543-A7F08C24A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30C698-04B7-7B4C-839F-9542DA64CF27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30C698-04B7-7B4C-839F-9542DA64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81C1DF3-6F6C-BE44-8C5E-FABD3A5FB4B5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81C1DF3-6F6C-BE44-8C5E-FABD3A5F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20ACF30-3F78-DC4E-934F-DE9E3AD0F224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20ACF30-3F78-DC4E-934F-DE9E3AD0F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C775315B-3904-4245-A941-D25BAA3FEB09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94BAFF1-C9A3-AB41-9C26-85D289F64201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94BAFF1-C9A3-AB41-9C26-85D289F64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2AB49073-DBBB-F440-8E31-0F94B5F2F044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F5D946-263D-704E-99D3-AB1199A48397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7F5D946-263D-704E-99D3-AB1199A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3084F160-A948-3049-A1C5-06B9263EB823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E771679-A5C1-794A-AF0A-38CDD10C8B5F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E771679-A5C1-794A-AF0A-38CDD10C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DC899FDF-C59A-5C4F-88FC-6F80EA89B08D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EF13EE-F3C4-1A47-B168-17D837DA710B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FEF13EE-F3C4-1A47-B168-17D837DA7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981C1765-DC69-C24C-B892-1AAEA41A4821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C5CBDFF-B378-2C4C-9511-3C589277F0B7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1C5CBDFF-B378-2C4C-9511-3C589277F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92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3555C7A-DBDA-2E40-BBCD-3FC3363B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B7DBE9A7-0E15-6B48-9C9F-5192C79C2CFE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D047A9B-6DAB-3E44-A630-2C97E14C3125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25A7F2B-5B8C-EC49-849A-A9A013E0468E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2C64CA1-7140-5A4B-A343-9A0B17C9950F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C4EF6F0-BBC0-D84F-BC1D-9DB2D43707A2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C1D68C6-4CDA-2449-A717-A39E0328B560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86CF1B3-7D10-A441-A3F0-DED946678214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FCAA766-F833-BD42-865C-D7AAD52E81CB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E6D023-3089-F841-8306-0AF7374A2F0E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E6D023-3089-F841-8306-0AF7374A2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左大括号 16">
            <a:extLst>
              <a:ext uri="{FF2B5EF4-FFF2-40B4-BE49-F238E27FC236}">
                <a16:creationId xmlns:a16="http://schemas.microsoft.com/office/drawing/2014/main" id="{48E3D460-E67A-6740-8604-93D540BD3E5B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F65BDC3-4D62-1D40-8194-60E5FCAF1036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32D8626-2980-8F45-9B89-69D2299ED2BF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BB96082-48FE-B342-BF36-50B70D4E4537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7FA12E-1E5C-584E-9A81-8C9004DBBD1D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C7FA12E-1E5C-584E-9A81-8C9004DB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727B97-3236-7B44-9F90-9A39755F3A51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727B97-3236-7B44-9F90-9A39755F3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1A955C-ADCD-414A-A35D-DDA036497118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01A955C-ADCD-414A-A35D-DDA036497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椭圆 23">
            <a:extLst>
              <a:ext uri="{FF2B5EF4-FFF2-40B4-BE49-F238E27FC236}">
                <a16:creationId xmlns:a16="http://schemas.microsoft.com/office/drawing/2014/main" id="{1368EC6C-EB66-EC42-97F4-E4EF3A93AD47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4A98069-3F1B-9842-817D-226DF159E2CD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DABA921-871E-794E-9757-89D06D0DFFC9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8444104-9819-3A40-8BF1-03E7FFA5918D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45081-5E19-3945-AC2F-CEA9D99B4934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645081-5E19-3945-AC2F-CEA9D99B4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椭圆 28">
            <a:extLst>
              <a:ext uri="{FF2B5EF4-FFF2-40B4-BE49-F238E27FC236}">
                <a16:creationId xmlns:a16="http://schemas.microsoft.com/office/drawing/2014/main" id="{E2B36D68-9DA6-C14E-965C-75AC6CEA8BD8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7852D25-97CD-CA43-A6CE-A76C87E425AD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7852D25-97CD-CA43-A6CE-A76C87E42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A22A680-765E-DA44-9396-CD0F7BE8D649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A22A680-765E-DA44-9396-CD0F7BE8D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782D101-7FDE-9D41-8ADB-66293BC491C4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782D101-7FDE-9D41-8ADB-66293BC49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1B215C5-AB4E-D94D-BFD1-E314030B17F4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1B215C5-AB4E-D94D-BFD1-E314030B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椭圆 33">
            <a:extLst>
              <a:ext uri="{FF2B5EF4-FFF2-40B4-BE49-F238E27FC236}">
                <a16:creationId xmlns:a16="http://schemas.microsoft.com/office/drawing/2014/main" id="{EA705EBB-1847-E14E-9C5E-035F3737B6EB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6824265-213E-BD49-80DD-F03DC405160E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6824265-213E-BD49-80DD-F03DC4051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椭圆 35">
            <a:extLst>
              <a:ext uri="{FF2B5EF4-FFF2-40B4-BE49-F238E27FC236}">
                <a16:creationId xmlns:a16="http://schemas.microsoft.com/office/drawing/2014/main" id="{94FE398D-47A8-C947-B96E-0CCBD1EF3B2E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579BA92-D984-1E49-919C-F401C4DD2318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579BA92-D984-1E49-919C-F401C4DD2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94338B38-FA23-FC45-8650-5793EAF74DC9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114708-F443-F149-A8D9-8E2B1E251A48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7114708-F443-F149-A8D9-8E2B1E251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27A8D038-E5CE-8348-9AA4-87EF5FADA075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9F0F390-DE10-F74F-B370-64809641EDBD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9F0F390-DE10-F74F-B370-64809641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6D19CBE2-1519-B24D-9EDD-E7AF6C7C1940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AD14905-A88D-3A4C-8EFD-98459FC0301C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EAD14905-A88D-3A4C-8EFD-98459FC0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椭圆 43">
            <a:extLst>
              <a:ext uri="{FF2B5EF4-FFF2-40B4-BE49-F238E27FC236}">
                <a16:creationId xmlns:a16="http://schemas.microsoft.com/office/drawing/2014/main" id="{64A801EA-9DFA-EA46-9BC6-F75996D7A39B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D57B2E-CAB6-D042-B5D6-6F731FCF19CF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68D57B2E-CAB6-D042-B5D6-6F731FCF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椭圆 45">
            <a:extLst>
              <a:ext uri="{FF2B5EF4-FFF2-40B4-BE49-F238E27FC236}">
                <a16:creationId xmlns:a16="http://schemas.microsoft.com/office/drawing/2014/main" id="{995BFD9C-A498-DA40-B38D-82748B5DFC4A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205CF5-D02A-A545-92E8-6621D8310843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F205CF5-D02A-A545-92E8-6621D831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椭圆 47">
            <a:extLst>
              <a:ext uri="{FF2B5EF4-FFF2-40B4-BE49-F238E27FC236}">
                <a16:creationId xmlns:a16="http://schemas.microsoft.com/office/drawing/2014/main" id="{7F889401-0792-A845-A71A-E1B6C5C84ED7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DE92E8-FBC2-1245-A84A-6AA99A7483A1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F7DE92E8-FBC2-1245-A84A-6AA99A748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4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DAD4934B-A6D5-F641-A028-A1441C365755}"/>
              </a:ext>
            </a:extLst>
          </p:cNvPr>
          <p:cNvSpPr>
            <a:spLocks noGrp="1"/>
          </p:cNvSpPr>
          <p:nvPr/>
        </p:nvSpPr>
        <p:spPr>
          <a:xfrm>
            <a:off x="616645" y="404664"/>
            <a:ext cx="10963473" cy="589190"/>
          </a:xfrm>
          <a:prstGeom prst="rect">
            <a:avLst/>
          </a:prstGeom>
          <a:noFill/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3199" b="1" i="0" u="none" strike="noStrike" kern="0" cap="none" spc="0" normalizeH="0" baseline="0" dirty="0">
                <a:ln>
                  <a:noFill/>
                </a:ln>
                <a:solidFill>
                  <a:srgbClr val="384056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685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3707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0561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7414" algn="l" rtl="0" eaLnBrk="1" fontAlgn="base" hangingPunct="1">
              <a:spcBef>
                <a:spcPct val="0"/>
              </a:spcBef>
              <a:spcAft>
                <a:spcPct val="0"/>
              </a:spcAft>
              <a:defRPr sz="3199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b="0" dirty="0">
                <a:solidFill>
                  <a:srgbClr val="FFC000"/>
                </a:solidFill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solidFill>
                <a:srgbClr val="FFC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28C6012-4342-8D48-B02F-0D396FBD4945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07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94C100D-A701-AE44-9578-11431824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8AA80E52-FBFD-D945-85EF-C1D4EF9D697A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D54784B-4592-A14A-B5E7-D73189522512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9197CAF-42B8-8045-BF07-75FDC8060AA7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812D249-2853-4046-B85F-1540B71A330E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EE6AA88-5ADD-A146-9821-FC22DE72B626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0A5572-8E69-0C4A-8D54-5A0F3B0B420C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A3FCB2D-4CD9-4C43-B0C3-C4C5A3AD555F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3FEC289-2A4B-E640-A5E6-8B89C3177267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2EDD36-702D-8143-81A3-13C69108EDDB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2EDD36-702D-8143-81A3-13C69108E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9449FC7B-0BA2-6540-95DE-70C3DD2DDE91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B50D125-1952-1D4A-99A1-A0D85AF31A73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39CDE27-D3D6-2643-AE48-5D73DE9487D0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02D34BE-448E-1A41-9BAF-3798FABAF201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791BF4-623B-9A4C-A11B-2A62F251B757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0791BF4-623B-9A4C-A11B-2A62F251B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F2B8C6-CBB5-6040-BAFE-6ABD9D288849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5F2B8C6-CBB5-6040-BAFE-6ABD9D288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18540A-26D6-7B4B-94AF-150B009BF032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18540A-26D6-7B4B-94AF-150B009BF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B1E5786C-89F7-C54C-B77D-F76E66032A53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F465092-FECE-C543-BDC4-85D570F06DFB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49BB585-6015-D846-9816-408E6E3E50A4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BD5BDDD-2727-B04C-96B6-EA2567DD8C70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595E25-0A98-5240-82A6-E6B1F9E9C576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4595E25-0A98-5240-82A6-E6B1F9E9C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 27">
            <a:extLst>
              <a:ext uri="{FF2B5EF4-FFF2-40B4-BE49-F238E27FC236}">
                <a16:creationId xmlns:a16="http://schemas.microsoft.com/office/drawing/2014/main" id="{32DDC62A-4CD8-864C-8508-45950258F64B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D771E0-6F1F-1B48-B047-FFAE42A32406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D771E0-6F1F-1B48-B047-FFAE42A3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5915BE0-BB7D-474A-B7C3-24F2F73B0264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5915BE0-BB7D-474A-B7C3-24F2F73B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BD408-9267-304B-B640-A8E306AFDECD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33BD408-9267-304B-B640-A8E306AFD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F034E8-80DF-A14B-AB48-5E2707F38077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0F034E8-80DF-A14B-AB48-5E2707F38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椭圆 32">
            <a:extLst>
              <a:ext uri="{FF2B5EF4-FFF2-40B4-BE49-F238E27FC236}">
                <a16:creationId xmlns:a16="http://schemas.microsoft.com/office/drawing/2014/main" id="{13AD1912-47D1-7442-A190-DC8771525A15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230A866-52EE-3145-B630-1A1EF67EB2CC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230A866-52EE-3145-B630-1A1EF67EB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>
            <a:extLst>
              <a:ext uri="{FF2B5EF4-FFF2-40B4-BE49-F238E27FC236}">
                <a16:creationId xmlns:a16="http://schemas.microsoft.com/office/drawing/2014/main" id="{B914C50E-09C5-3D43-B771-3A5951DC6087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C51164-A1EA-6046-818A-85B0F3937F8C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7C51164-A1EA-6046-818A-85B0F393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>
            <a:extLst>
              <a:ext uri="{FF2B5EF4-FFF2-40B4-BE49-F238E27FC236}">
                <a16:creationId xmlns:a16="http://schemas.microsoft.com/office/drawing/2014/main" id="{41146B27-13B4-1C4A-8CF0-F0841D1D595D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D015D0-0B82-3B41-BBDD-C170F770FCAF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1D015D0-0B82-3B41-BBDD-C170F770F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椭圆 38">
            <a:extLst>
              <a:ext uri="{FF2B5EF4-FFF2-40B4-BE49-F238E27FC236}">
                <a16:creationId xmlns:a16="http://schemas.microsoft.com/office/drawing/2014/main" id="{BB03C5D5-9C98-BF47-BA7A-80E5A9644697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EECB76C-07AC-E246-B70F-A561EC54E8F8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EECB76C-07AC-E246-B70F-A561EC54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>
            <a:extLst>
              <a:ext uri="{FF2B5EF4-FFF2-40B4-BE49-F238E27FC236}">
                <a16:creationId xmlns:a16="http://schemas.microsoft.com/office/drawing/2014/main" id="{17C0B130-54F0-5B4F-AF86-157430244368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BFE05AA-5B16-3F4E-880A-55AA4A5C5613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BBFE05AA-5B16-3F4E-880A-55AA4A5C5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椭圆 42">
            <a:extLst>
              <a:ext uri="{FF2B5EF4-FFF2-40B4-BE49-F238E27FC236}">
                <a16:creationId xmlns:a16="http://schemas.microsoft.com/office/drawing/2014/main" id="{4949111B-4E71-E649-8E41-69A6575D2776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D85ECAC-C491-8946-B42F-42D9A4391038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D85ECAC-C491-8946-B42F-42D9A4391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椭圆 44">
            <a:extLst>
              <a:ext uri="{FF2B5EF4-FFF2-40B4-BE49-F238E27FC236}">
                <a16:creationId xmlns:a16="http://schemas.microsoft.com/office/drawing/2014/main" id="{AEA7BA11-9CE2-FB4F-A643-7B220D381625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26157A9-40CB-6F44-ADF8-E97857E1D7E2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526157A9-40CB-6F44-ADF8-E97857E1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椭圆 46">
            <a:extLst>
              <a:ext uri="{FF2B5EF4-FFF2-40B4-BE49-F238E27FC236}">
                <a16:creationId xmlns:a16="http://schemas.microsoft.com/office/drawing/2014/main" id="{C230CC02-E3C9-E444-B39F-FAD5363BCEA9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09C9D66-C9AC-8E49-A9A1-1F7D161A4296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809C9D66-C9AC-8E49-A9A1-1F7D161A4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椭圆 48">
            <a:extLst>
              <a:ext uri="{FF2B5EF4-FFF2-40B4-BE49-F238E27FC236}">
                <a16:creationId xmlns:a16="http://schemas.microsoft.com/office/drawing/2014/main" id="{4BD7EEF2-4C07-4144-BAA5-8AFCE30F1A9E}"/>
              </a:ext>
            </a:extLst>
          </p:cNvPr>
          <p:cNvSpPr/>
          <p:nvPr/>
        </p:nvSpPr>
        <p:spPr>
          <a:xfrm>
            <a:off x="9054436" y="563375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6714D3-365E-854E-A41A-F76CC932E29D}"/>
                  </a:ext>
                </a:extLst>
              </p:cNvPr>
              <p:cNvSpPr txBox="1"/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6714D3-365E-854E-A41A-F76CC932E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19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B168258-F7D9-6C42-9926-CBB6ADAE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TPU: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1348D414-7DBA-A94E-9346-D56CDD36838B}"/>
              </a:ext>
            </a:extLst>
          </p:cNvPr>
          <p:cNvSpPr txBox="1">
            <a:spLocks/>
          </p:cNvSpPr>
          <p:nvPr/>
        </p:nvSpPr>
        <p:spPr>
          <a:xfrm>
            <a:off x="623634" y="1193916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hard-wired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A0855C1-2B6A-1E40-8C19-97F5E9434B71}"/>
              </a:ext>
            </a:extLst>
          </p:cNvPr>
          <p:cNvSpPr/>
          <p:nvPr/>
        </p:nvSpPr>
        <p:spPr>
          <a:xfrm>
            <a:off x="2125682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A1F22CF-E801-CC4B-9492-006661C0C183}"/>
              </a:ext>
            </a:extLst>
          </p:cNvPr>
          <p:cNvSpPr/>
          <p:nvPr/>
        </p:nvSpPr>
        <p:spPr>
          <a:xfrm>
            <a:off x="2125682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4184F005-26B1-F341-9B3C-E3CBCE30E413}"/>
              </a:ext>
            </a:extLst>
          </p:cNvPr>
          <p:cNvSpPr/>
          <p:nvPr/>
        </p:nvSpPr>
        <p:spPr>
          <a:xfrm>
            <a:off x="2861026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4CAB56CE-297C-8249-ADAB-D8DEB19C9A88}"/>
              </a:ext>
            </a:extLst>
          </p:cNvPr>
          <p:cNvSpPr/>
          <p:nvPr/>
        </p:nvSpPr>
        <p:spPr>
          <a:xfrm>
            <a:off x="2861026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ECAA68A-F949-AD43-A57F-803EC2FD4165}"/>
              </a:ext>
            </a:extLst>
          </p:cNvPr>
          <p:cNvSpPr/>
          <p:nvPr/>
        </p:nvSpPr>
        <p:spPr>
          <a:xfrm>
            <a:off x="3594327" y="4842150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03C7E43B-9881-8E40-B8B1-69A5094157AB}"/>
              </a:ext>
            </a:extLst>
          </p:cNvPr>
          <p:cNvSpPr/>
          <p:nvPr/>
        </p:nvSpPr>
        <p:spPr>
          <a:xfrm>
            <a:off x="3594327" y="5563576"/>
            <a:ext cx="721426" cy="72142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23A242A8-D93B-5E4D-97B0-C7F6B8F6D369}"/>
              </a:ext>
            </a:extLst>
          </p:cNvPr>
          <p:cNvSpPr/>
          <p:nvPr/>
        </p:nvSpPr>
        <p:spPr>
          <a:xfrm>
            <a:off x="6598516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C8C41-6377-EC41-AFC9-C52EE330D594}"/>
                  </a:ext>
                </a:extLst>
              </p:cNvPr>
              <p:cNvSpPr txBox="1"/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C8C41-6377-EC41-AFC9-C52EE330D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1955618"/>
                <a:ext cx="1104598" cy="492443"/>
              </a:xfrm>
              <a:prstGeom prst="rect">
                <a:avLst/>
              </a:prstGeom>
              <a:blipFill>
                <a:blip r:embed="rId2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左大括号 60">
            <a:extLst>
              <a:ext uri="{FF2B5EF4-FFF2-40B4-BE49-F238E27FC236}">
                <a16:creationId xmlns:a16="http://schemas.microsoft.com/office/drawing/2014/main" id="{AEDDD6A8-6F60-EB4D-AE0C-7D672D002404}"/>
              </a:ext>
            </a:extLst>
          </p:cNvPr>
          <p:cNvSpPr/>
          <p:nvPr/>
        </p:nvSpPr>
        <p:spPr>
          <a:xfrm>
            <a:off x="4743800" y="1951710"/>
            <a:ext cx="326923" cy="4305438"/>
          </a:xfrm>
          <a:prstGeom prst="leftBrace">
            <a:avLst>
              <a:gd name="adj1" fmla="val 8333"/>
              <a:gd name="adj2" fmla="val 83650"/>
            </a:avLst>
          </a:prstGeom>
          <a:ln w="381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0561AA40-088F-E249-B400-BC96B65590E3}"/>
              </a:ext>
            </a:extLst>
          </p:cNvPr>
          <p:cNvSpPr/>
          <p:nvPr/>
        </p:nvSpPr>
        <p:spPr>
          <a:xfrm>
            <a:off x="7776339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40B4A96-C80B-BD41-8AD5-7FF9D192349D}"/>
              </a:ext>
            </a:extLst>
          </p:cNvPr>
          <p:cNvSpPr/>
          <p:nvPr/>
        </p:nvSpPr>
        <p:spPr>
          <a:xfrm>
            <a:off x="6598516" y="260565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7B88922-3E8C-D048-B29F-88DEC45DDA2C}"/>
              </a:ext>
            </a:extLst>
          </p:cNvPr>
          <p:cNvSpPr/>
          <p:nvPr/>
        </p:nvSpPr>
        <p:spPr>
          <a:xfrm>
            <a:off x="6598516" y="337017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7E696-7972-2A40-AFD4-2ABF933C414A}"/>
                  </a:ext>
                </a:extLst>
              </p:cNvPr>
              <p:cNvSpPr txBox="1"/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8517E696-7972-2A40-AFD4-2ABF933C4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2703979"/>
                <a:ext cx="1104598" cy="492443"/>
              </a:xfrm>
              <a:prstGeom prst="rect">
                <a:avLst/>
              </a:prstGeom>
              <a:blipFill>
                <a:blip r:embed="rId3"/>
                <a:stretch>
                  <a:fillRect l="-6818" r="-113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CCDA1FA-BD48-D240-ACB9-5328FFE5956E}"/>
                  </a:ext>
                </a:extLst>
              </p:cNvPr>
              <p:cNvSpPr txBox="1"/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DCCDA1FA-BD48-D240-ACB9-5328FFE59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353" y="3468203"/>
                <a:ext cx="1104598" cy="492443"/>
              </a:xfrm>
              <a:prstGeom prst="rect">
                <a:avLst/>
              </a:prstGeom>
              <a:blipFill>
                <a:blip r:embed="rId4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2CD1DD-8620-9C4E-9EB0-8270492EC3A1}"/>
                  </a:ext>
                </a:extLst>
              </p:cNvPr>
              <p:cNvSpPr txBox="1"/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882CD1DD-8620-9C4E-9EB0-8270492EC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1955618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椭圆 67">
            <a:extLst>
              <a:ext uri="{FF2B5EF4-FFF2-40B4-BE49-F238E27FC236}">
                <a16:creationId xmlns:a16="http://schemas.microsoft.com/office/drawing/2014/main" id="{A07D5D00-CD63-2748-A851-CBA0F80E3116}"/>
              </a:ext>
            </a:extLst>
          </p:cNvPr>
          <p:cNvSpPr/>
          <p:nvPr/>
        </p:nvSpPr>
        <p:spPr>
          <a:xfrm>
            <a:off x="9036625" y="18411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A72FE2D-FB90-024E-A7BB-E8584C3208BD}"/>
              </a:ext>
            </a:extLst>
          </p:cNvPr>
          <p:cNvSpPr/>
          <p:nvPr/>
        </p:nvSpPr>
        <p:spPr>
          <a:xfrm>
            <a:off x="7776339" y="260362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AC6ACA9D-00B6-F544-9C7C-EDF15E7A3BAD}"/>
              </a:ext>
            </a:extLst>
          </p:cNvPr>
          <p:cNvSpPr/>
          <p:nvPr/>
        </p:nvSpPr>
        <p:spPr>
          <a:xfrm>
            <a:off x="7776339" y="3366128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12B9523E-2533-4947-BCBE-03B165A600E2}"/>
              </a:ext>
            </a:extLst>
          </p:cNvPr>
          <p:cNvSpPr/>
          <p:nvPr/>
        </p:nvSpPr>
        <p:spPr>
          <a:xfrm>
            <a:off x="6598516" y="413470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32462C7-98F3-5547-9EEE-A7BA2F3CC3D7}"/>
                  </a:ext>
                </a:extLst>
              </p:cNvPr>
              <p:cNvSpPr txBox="1"/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732462C7-98F3-5547-9EEE-A7BA2F3CC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4249201"/>
                <a:ext cx="1114088" cy="492443"/>
              </a:xfrm>
              <a:prstGeom prst="rect">
                <a:avLst/>
              </a:prstGeom>
              <a:blipFill>
                <a:blip r:embed="rId6"/>
                <a:stretch>
                  <a:fillRect l="-6818" r="-2273" b="-28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椭圆 72">
            <a:extLst>
              <a:ext uri="{FF2B5EF4-FFF2-40B4-BE49-F238E27FC236}">
                <a16:creationId xmlns:a16="http://schemas.microsoft.com/office/drawing/2014/main" id="{90DA8DE4-3F0E-7C4B-A4AD-73861BFDC6B1}"/>
              </a:ext>
            </a:extLst>
          </p:cNvPr>
          <p:cNvSpPr/>
          <p:nvPr/>
        </p:nvSpPr>
        <p:spPr>
          <a:xfrm>
            <a:off x="6598516" y="4899226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EAF6E9D-59DA-5D4E-ADC7-66BC682B29AD}"/>
                  </a:ext>
                </a:extLst>
              </p:cNvPr>
              <p:cNvSpPr txBox="1"/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EAF6E9D-59DA-5D4E-ADC7-66BC682B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005623"/>
                <a:ext cx="1114088" cy="492443"/>
              </a:xfrm>
              <a:prstGeom prst="rect">
                <a:avLst/>
              </a:prstGeom>
              <a:blipFill>
                <a:blip r:embed="rId7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F26AF9B-3F02-4947-B487-146B7F97163D}"/>
                  </a:ext>
                </a:extLst>
              </p:cNvPr>
              <p:cNvSpPr txBox="1"/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F26AF9B-3F02-4947-B487-146B7F971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2703979"/>
                <a:ext cx="419987" cy="492443"/>
              </a:xfrm>
              <a:prstGeom prst="rect">
                <a:avLst/>
              </a:prstGeom>
              <a:blipFill>
                <a:blip r:embed="rId8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D287E52-EFB2-F046-A488-06C26929494F}"/>
                  </a:ext>
                </a:extLst>
              </p:cNvPr>
              <p:cNvSpPr txBox="1"/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FD287E52-EFB2-F046-A488-06C269294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346820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CEF464BE-9903-0E45-AE82-B02782ED3D08}"/>
                  </a:ext>
                </a:extLst>
              </p:cNvPr>
              <p:cNvSpPr txBox="1"/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CEF464BE-9903-0E45-AE82-B02782ED3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1955618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椭圆 77">
            <a:extLst>
              <a:ext uri="{FF2B5EF4-FFF2-40B4-BE49-F238E27FC236}">
                <a16:creationId xmlns:a16="http://schemas.microsoft.com/office/drawing/2014/main" id="{4EAC1054-D060-5742-AECB-94E06F31A132}"/>
              </a:ext>
            </a:extLst>
          </p:cNvPr>
          <p:cNvSpPr/>
          <p:nvPr/>
        </p:nvSpPr>
        <p:spPr>
          <a:xfrm>
            <a:off x="6598516" y="566375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w21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x31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2AB2EB2-3AB6-3841-A382-B421E0ADC745}"/>
                  </a:ext>
                </a:extLst>
              </p:cNvPr>
              <p:cNvSpPr txBox="1"/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20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3200" b="0" i="1" smtClean="0">
                              <a:solidFill>
                                <a:srgbClr val="595757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kumimoji="1" lang="en-US" altLang="zh-CN" sz="3200" b="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D2AB2EB2-3AB6-3841-A382-B421E0AD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608" y="5778244"/>
                <a:ext cx="1114088" cy="492443"/>
              </a:xfrm>
              <a:prstGeom prst="rect">
                <a:avLst/>
              </a:prstGeom>
              <a:blipFill>
                <a:blip r:embed="rId10"/>
                <a:stretch>
                  <a:fillRect l="-6818" r="-22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椭圆 79">
            <a:extLst>
              <a:ext uri="{FF2B5EF4-FFF2-40B4-BE49-F238E27FC236}">
                <a16:creationId xmlns:a16="http://schemas.microsoft.com/office/drawing/2014/main" id="{2E54AF62-9993-8D48-9D7E-20C531C1074B}"/>
              </a:ext>
            </a:extLst>
          </p:cNvPr>
          <p:cNvSpPr/>
          <p:nvPr/>
        </p:nvSpPr>
        <p:spPr>
          <a:xfrm>
            <a:off x="7776339" y="412862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0DC8991-E182-A547-BB2D-1DFB15BBCA79}"/>
                  </a:ext>
                </a:extLst>
              </p:cNvPr>
              <p:cNvSpPr txBox="1"/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B0DC8991-E182-A547-BB2D-1DFB15BBC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4231836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椭圆 81">
            <a:extLst>
              <a:ext uri="{FF2B5EF4-FFF2-40B4-BE49-F238E27FC236}">
                <a16:creationId xmlns:a16="http://schemas.microsoft.com/office/drawing/2014/main" id="{E5F5F945-4F8B-264A-B104-09359CFB2FE3}"/>
              </a:ext>
            </a:extLst>
          </p:cNvPr>
          <p:cNvSpPr/>
          <p:nvPr/>
        </p:nvSpPr>
        <p:spPr>
          <a:xfrm>
            <a:off x="7776339" y="489113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E20B567-6249-A84F-8070-D913A6F4EE5A}"/>
                  </a:ext>
                </a:extLst>
              </p:cNvPr>
              <p:cNvSpPr txBox="1"/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E20B567-6249-A84F-8070-D913A6F4E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895" y="5005623"/>
                <a:ext cx="419987" cy="492443"/>
              </a:xfrm>
              <a:prstGeom prst="rect">
                <a:avLst/>
              </a:prstGeom>
              <a:blipFill>
                <a:blip r:embed="rId5"/>
                <a:stretch>
                  <a:fillRect l="-14706" r="-1470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椭圆 83">
            <a:extLst>
              <a:ext uri="{FF2B5EF4-FFF2-40B4-BE49-F238E27FC236}">
                <a16:creationId xmlns:a16="http://schemas.microsoft.com/office/drawing/2014/main" id="{FCB2F8B9-B71D-044F-BD98-E8D5991BEA9A}"/>
              </a:ext>
            </a:extLst>
          </p:cNvPr>
          <p:cNvSpPr/>
          <p:nvPr/>
        </p:nvSpPr>
        <p:spPr>
          <a:xfrm>
            <a:off x="9036625" y="2596804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x13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67A95F-7E76-564D-B640-30CC863C43EF}"/>
                  </a:ext>
                </a:extLst>
              </p:cNvPr>
              <p:cNvSpPr txBox="1"/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7067A95F-7E76-564D-B640-30CC863C4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2711296"/>
                <a:ext cx="419987" cy="492443"/>
              </a:xfrm>
              <a:prstGeom prst="rect">
                <a:avLst/>
              </a:prstGeom>
              <a:blipFill>
                <a:blip r:embed="rId11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椭圆 85">
            <a:extLst>
              <a:ext uri="{FF2B5EF4-FFF2-40B4-BE49-F238E27FC236}">
                <a16:creationId xmlns:a16="http://schemas.microsoft.com/office/drawing/2014/main" id="{D4C89BE9-E9C3-8641-8DAD-9FFFCDC0FCE6}"/>
              </a:ext>
            </a:extLst>
          </p:cNvPr>
          <p:cNvSpPr/>
          <p:nvPr/>
        </p:nvSpPr>
        <p:spPr>
          <a:xfrm>
            <a:off x="9036625" y="335248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5146703A-6627-444D-96FE-19EF33BE71C2}"/>
                  </a:ext>
                </a:extLst>
              </p:cNvPr>
              <p:cNvSpPr txBox="1"/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5146703A-6627-444D-96FE-19EF33BE7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959" y="3466974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椭圆 87">
            <a:extLst>
              <a:ext uri="{FF2B5EF4-FFF2-40B4-BE49-F238E27FC236}">
                <a16:creationId xmlns:a16="http://schemas.microsoft.com/office/drawing/2014/main" id="{29B96D43-FCEB-4C4F-8392-EE9EBBCF3104}"/>
              </a:ext>
            </a:extLst>
          </p:cNvPr>
          <p:cNvSpPr/>
          <p:nvPr/>
        </p:nvSpPr>
        <p:spPr>
          <a:xfrm>
            <a:off x="9054436" y="4112487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x23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31DA4D26-4270-CF4B-8C7B-B2F0D7D72B0D}"/>
                  </a:ext>
                </a:extLst>
              </p:cNvPr>
              <p:cNvSpPr txBox="1"/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31DA4D26-4270-CF4B-8C7B-B2F0D7D72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226979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椭圆 89">
            <a:extLst>
              <a:ext uri="{FF2B5EF4-FFF2-40B4-BE49-F238E27FC236}">
                <a16:creationId xmlns:a16="http://schemas.microsoft.com/office/drawing/2014/main" id="{1A2E7C10-CF1B-9F48-AA3F-2CB65ED69B60}"/>
              </a:ext>
            </a:extLst>
          </p:cNvPr>
          <p:cNvSpPr/>
          <p:nvPr/>
        </p:nvSpPr>
        <p:spPr>
          <a:xfrm>
            <a:off x="9054436" y="4872492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w13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E96F2BB-562C-2444-8049-A37F08D9A3FF}"/>
                  </a:ext>
                </a:extLst>
              </p:cNvPr>
              <p:cNvSpPr txBox="1"/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E96F2BB-562C-2444-8049-A37F08D9A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4986984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椭圆 91">
            <a:extLst>
              <a:ext uri="{FF2B5EF4-FFF2-40B4-BE49-F238E27FC236}">
                <a16:creationId xmlns:a16="http://schemas.microsoft.com/office/drawing/2014/main" id="{AD054DE0-C2B9-414A-AF22-0A813C783302}"/>
              </a:ext>
            </a:extLst>
          </p:cNvPr>
          <p:cNvSpPr/>
          <p:nvPr/>
        </p:nvSpPr>
        <p:spPr>
          <a:xfrm>
            <a:off x="7781970" y="5669061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w22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x32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F7D222A-9EB1-8B45-AEAD-413FE9B44864}"/>
                  </a:ext>
                </a:extLst>
              </p:cNvPr>
              <p:cNvSpPr txBox="1"/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DF7D222A-9EB1-8B45-AEAD-413FE9B44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526" y="5783553"/>
                <a:ext cx="419987" cy="492443"/>
              </a:xfrm>
              <a:prstGeom prst="rect">
                <a:avLst/>
              </a:prstGeom>
              <a:blipFill>
                <a:blip r:embed="rId9"/>
                <a:stretch>
                  <a:fillRect l="-14286" r="-14286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椭圆 93">
            <a:extLst>
              <a:ext uri="{FF2B5EF4-FFF2-40B4-BE49-F238E27FC236}">
                <a16:creationId xmlns:a16="http://schemas.microsoft.com/office/drawing/2014/main" id="{439D30B5-329A-244F-97ED-8D2F0445EC5B}"/>
              </a:ext>
            </a:extLst>
          </p:cNvPr>
          <p:cNvSpPr/>
          <p:nvPr/>
        </p:nvSpPr>
        <p:spPr>
          <a:xfrm>
            <a:off x="9054436" y="5633759"/>
            <a:ext cx="721426" cy="721426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w23</a:t>
            </a:r>
          </a:p>
          <a:p>
            <a:pPr algn="ctr"/>
            <a:r>
              <a:rPr kumimoji="1" lang="en-US" altLang="zh-CN" sz="1400" dirty="0">
                <a:solidFill>
                  <a:srgbClr val="595757"/>
                </a:solidFill>
                <a:latin typeface="Gill Sans MT" panose="020B0502020104020203" pitchFamily="34" charset="0"/>
              </a:rPr>
              <a:t>x33</a:t>
            </a:r>
            <a:endParaRPr kumimoji="1" lang="zh-CN" altLang="en-US" sz="1400" dirty="0">
              <a:solidFill>
                <a:srgbClr val="595757"/>
              </a:solidFill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2F3ADB6-08CE-EE4B-BA85-07EB63384AEA}"/>
                  </a:ext>
                </a:extLst>
              </p:cNvPr>
              <p:cNvSpPr txBox="1"/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i="1" smtClean="0">
                          <a:solidFill>
                            <a:srgbClr val="5957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zh-CN" altLang="en-US" sz="3200" dirty="0">
                  <a:solidFill>
                    <a:srgbClr val="595757"/>
                  </a:solidFill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B2F3ADB6-08CE-EE4B-BA85-07EB63384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70" y="5748251"/>
                <a:ext cx="419987" cy="492443"/>
              </a:xfrm>
              <a:prstGeom prst="rect">
                <a:avLst/>
              </a:prstGeom>
              <a:blipFill>
                <a:blip r:embed="rId12"/>
                <a:stretch>
                  <a:fillRect l="-14706" r="-1470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12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9">
            <a:extLst>
              <a:ext uri="{FF2B5EF4-FFF2-40B4-BE49-F238E27FC236}">
                <a16:creationId xmlns:a16="http://schemas.microsoft.com/office/drawing/2014/main" id="{2724B65C-532B-224F-89F5-5B549102220E}"/>
              </a:ext>
            </a:extLst>
          </p:cNvPr>
          <p:cNvSpPr txBox="1">
            <a:spLocks/>
          </p:cNvSpPr>
          <p:nvPr/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1D1D1A"/>
                </a:solidFill>
              </a:rPr>
              <a:t>Up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to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256K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ops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/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cycle</a:t>
            </a:r>
          </a:p>
          <a:p>
            <a:r>
              <a:rPr lang="en-US" altLang="zh-CN" dirty="0">
                <a:solidFill>
                  <a:srgbClr val="1D1D1A"/>
                </a:solidFill>
              </a:rPr>
              <a:t>Up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to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256M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ops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/</a:t>
            </a:r>
            <a:r>
              <a:rPr lang="zh-CN" altLang="en-US" dirty="0">
                <a:solidFill>
                  <a:srgbClr val="1D1D1A"/>
                </a:solidFill>
              </a:rPr>
              <a:t> </a:t>
            </a:r>
            <a:r>
              <a:rPr lang="en-US" altLang="zh-CN" dirty="0">
                <a:solidFill>
                  <a:srgbClr val="1D1D1A"/>
                </a:solidFill>
              </a:rPr>
              <a:t>instruction</a:t>
            </a:r>
            <a:endParaRPr lang="zh-CN" altLang="en-US" dirty="0">
              <a:solidFill>
                <a:srgbClr val="1D1D1A"/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385F23C-423A-0E44-9151-73D6B985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Multiply</a:t>
            </a:r>
            <a:r>
              <a:rPr lang="zh-CN" altLang="en-US" dirty="0"/>
              <a:t> </a:t>
            </a:r>
            <a:r>
              <a:rPr lang="en-US" altLang="zh-CN" dirty="0"/>
              <a:t>Unit(MXU):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systolic</a:t>
            </a:r>
            <a:r>
              <a:rPr lang="zh-CN" altLang="en-US" dirty="0"/>
              <a:t> </a:t>
            </a:r>
            <a:r>
              <a:rPr lang="en-US" altLang="zh-CN" dirty="0"/>
              <a:t>array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C7BAA8-B8C3-DA47-AE6F-42C33DFC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08" y="1514475"/>
            <a:ext cx="635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8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17AE640-3DE1-C744-957A-A118F6A9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761AE-AAEF-B342-B8F3-3DEA9189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49" y="1776248"/>
            <a:ext cx="6649611" cy="4428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8A764F-0751-E341-A9FB-49178193E8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288" y="3250325"/>
            <a:ext cx="3229282" cy="26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5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</a:t>
            </a:r>
            <a:r>
              <a:rPr lang="en-US" altLang="zh-CN" dirty="0"/>
              <a:t>TPU2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75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FD00B131-DE1F-B64F-A208-16F27449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42999-1CCB-8546-8749-3A4A17BF6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4494629" cy="5207476"/>
          </a:xfrm>
        </p:spPr>
        <p:txBody>
          <a:bodyPr/>
          <a:lstStyle/>
          <a:p>
            <a:r>
              <a:rPr lang="en-US" altLang="zh-CN" dirty="0"/>
              <a:t>TPU 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于 </a:t>
            </a:r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5 </a:t>
            </a:r>
            <a:r>
              <a:rPr lang="zh-CN" altLang="en-US" dirty="0"/>
              <a:t>月发布。使用 </a:t>
            </a:r>
            <a:r>
              <a:rPr lang="en-US" altLang="zh-CN" dirty="0"/>
              <a:t>16 GB </a:t>
            </a:r>
            <a:r>
              <a:rPr lang="zh-CN" altLang="en-US" dirty="0"/>
              <a:t>高带宽内存 </a:t>
            </a:r>
            <a:r>
              <a:rPr lang="en-US" altLang="zh-CN" dirty="0"/>
              <a:t>HBM</a:t>
            </a:r>
            <a:r>
              <a:rPr lang="zh-CN" altLang="en-US" dirty="0"/>
              <a:t>，可将带宽提升到 </a:t>
            </a:r>
            <a:r>
              <a:rPr lang="en-US" altLang="zh-CN" dirty="0"/>
              <a:t>600 GB/s</a:t>
            </a:r>
            <a:r>
              <a:rPr lang="zh-CN" altLang="en-US" dirty="0"/>
              <a:t>，峰值算力达到 </a:t>
            </a:r>
            <a:r>
              <a:rPr lang="en-US" altLang="zh-CN" dirty="0"/>
              <a:t>45 TFLOPS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TPUv2 </a:t>
            </a:r>
            <a:r>
              <a:rPr lang="zh-CN" altLang="en-US" dirty="0"/>
              <a:t>被排列成性能为 </a:t>
            </a:r>
            <a:r>
              <a:rPr lang="en-US" altLang="zh-CN" dirty="0"/>
              <a:t>180 TFLOPS </a:t>
            </a:r>
            <a:r>
              <a:rPr lang="zh-CN" altLang="en-US" dirty="0"/>
              <a:t>的四芯片模块，并将其中 </a:t>
            </a:r>
            <a:r>
              <a:rPr lang="en-US" altLang="zh-CN" dirty="0"/>
              <a:t>64 </a:t>
            </a:r>
            <a:r>
              <a:rPr lang="zh-CN" altLang="en-US" dirty="0"/>
              <a:t>个模块组装成 </a:t>
            </a:r>
            <a:r>
              <a:rPr lang="en-US" altLang="zh-CN" dirty="0"/>
              <a:t>256 </a:t>
            </a:r>
            <a:r>
              <a:rPr lang="zh-CN" altLang="en-US" dirty="0"/>
              <a:t>芯片的 </a:t>
            </a:r>
            <a:r>
              <a:rPr lang="en-US" altLang="zh-CN" dirty="0"/>
              <a:t>Pod</a:t>
            </a:r>
            <a:r>
              <a:rPr lang="zh-CN" altLang="en-US" dirty="0"/>
              <a:t> 超算，峰值算力达到 </a:t>
            </a:r>
            <a:r>
              <a:rPr lang="en-US" altLang="zh-CN" dirty="0"/>
              <a:t>11.5 PFLOPS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从第二代 </a:t>
            </a:r>
            <a:r>
              <a:rPr lang="en-US" altLang="zh-CN" dirty="0"/>
              <a:t>TPUv2 </a:t>
            </a:r>
            <a:r>
              <a:rPr lang="zh-CN" altLang="en-US" dirty="0"/>
              <a:t>还可以进行浮点运算，引入 </a:t>
            </a:r>
            <a:r>
              <a:rPr lang="en-US" altLang="zh-CN" dirty="0"/>
              <a:t>BF16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605E0F-E5FA-0F41-94CB-AADC94EB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42" y="4302446"/>
            <a:ext cx="5527597" cy="1755012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chemeClr val="bg1">
                <a:lumMod val="75000"/>
                <a:alpha val="65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5DBD92-1975-B442-8383-AB460DB886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1043" y="1147604"/>
            <a:ext cx="5527596" cy="2648608"/>
          </a:xfrm>
          <a:prstGeom prst="rect">
            <a:avLst/>
          </a:prstGeom>
          <a:ln>
            <a:noFill/>
          </a:ln>
          <a:effectLst>
            <a:outerShdw blurRad="292100" dist="76200" dir="2700000" algn="tl" rotWithShape="0">
              <a:schemeClr val="bg1">
                <a:lumMod val="7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54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C445017-4DF8-234E-A163-472FED33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芯片架构拓扑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1A2F2D-1AF9-D547-9C3A-15294BF5B0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693" y="1360170"/>
            <a:ext cx="3933375" cy="5076944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7A37386-DE24-8D41-9D0B-BFC33881C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14710" cy="4994910"/>
          </a:xfrm>
        </p:spPr>
        <p:txBody>
          <a:bodyPr anchor="ctr"/>
          <a:lstStyle/>
          <a:p>
            <a:pPr>
              <a:spcAft>
                <a:spcPts val="150"/>
              </a:spcAft>
            </a:pPr>
            <a:r>
              <a:rPr lang="zh-CN" altLang="en-US" dirty="0"/>
              <a:t>只要将 </a:t>
            </a:r>
            <a:r>
              <a:rPr lang="en-US" altLang="zh-CN" dirty="0"/>
              <a:t>TPUv1 </a:t>
            </a:r>
            <a:r>
              <a:rPr lang="zh-CN" altLang="en-US" dirty="0"/>
              <a:t>架构设计稍作更改，就可以得到 </a:t>
            </a:r>
            <a:r>
              <a:rPr lang="en-US" altLang="zh-CN" dirty="0"/>
              <a:t>TPUv2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spcAft>
                <a:spcPts val="150"/>
              </a:spcAft>
            </a:pPr>
            <a:r>
              <a:rPr lang="zh-CN" altLang="en-US" dirty="0"/>
              <a:t>而对 </a:t>
            </a:r>
            <a:r>
              <a:rPr lang="en-US" altLang="zh-CN" dirty="0"/>
              <a:t>TPUv2</a:t>
            </a:r>
            <a:r>
              <a:rPr lang="zh-CN" altLang="en-US" dirty="0"/>
              <a:t> 架构的修改，就是训练与推理的差别。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081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1BFBE2-E7DC-1D42-AD76-A040BB03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BFLoat16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D69F7-F051-7D43-B635-C63B20FF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39917"/>
            <a:ext cx="11011339" cy="47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1BFBE2-E7DC-1D42-AD76-A040BB03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如何计算指数位和小数位？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ED69F7-F051-7D43-B635-C63B20FF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1439917"/>
            <a:ext cx="11011339" cy="47191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E018529-BCB7-6642-9CDC-AE6E4675D8AF}"/>
              </a:ext>
            </a:extLst>
          </p:cNvPr>
          <p:cNvSpPr/>
          <p:nvPr/>
        </p:nvSpPr>
        <p:spPr>
          <a:xfrm>
            <a:off x="1567370" y="4910956"/>
            <a:ext cx="268535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8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位指数位， </a:t>
            </a:r>
            <a:r>
              <a:rPr lang="en-US" altLang="zh-CN" dirty="0">
                <a:solidFill>
                  <a:srgbClr val="4D4D4D"/>
                </a:solidFill>
                <a:latin typeface="Gill Sans MT" panose="020B0502020104020203" pitchFamily="34" charset="0"/>
              </a:rPr>
              <a:t>7</a:t>
            </a:r>
            <a:r>
              <a:rPr lang="zh-CN" altLang="en-US" dirty="0">
                <a:solidFill>
                  <a:srgbClr val="4D4D4D"/>
                </a:solidFill>
                <a:latin typeface="Gill Sans MT" panose="020B0502020104020203" pitchFamily="34" charset="0"/>
              </a:rPr>
              <a:t> 位小数位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891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838809-20FD-A34B-8663-ADAFE393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BFLoat16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6E30C4-6CAE-2447-B800-79A9090C32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将值明确类型转换为 </a:t>
            </a:r>
            <a:r>
              <a:rPr lang="en-US" altLang="zh-CN" dirty="0"/>
              <a:t>bfloat16 </a:t>
            </a:r>
            <a:r>
              <a:rPr lang="zh-CN" altLang="en-US" dirty="0"/>
              <a:t>有两个原因：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以 </a:t>
            </a:r>
            <a:r>
              <a:rPr lang="en-US" altLang="zh-CN" dirty="0"/>
              <a:t>bfloat16 </a:t>
            </a:r>
            <a:r>
              <a:rPr lang="zh-CN" altLang="en-US" dirty="0"/>
              <a:t>格式存储值可节省片上内存，使</a:t>
            </a:r>
            <a:r>
              <a:rPr lang="en-US" altLang="zh-CN" dirty="0"/>
              <a:t>TPU </a:t>
            </a:r>
            <a:r>
              <a:rPr lang="zh-CN" altLang="en-US" dirty="0"/>
              <a:t>能够训练更大的模型或使用更大的批量大小。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某些操作受内存带宽限制，这意味着从内存加载数据所需的时间会减慢执行计算的总体时间。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以 </a:t>
            </a:r>
            <a:r>
              <a:rPr lang="en-US" altLang="zh-CN" dirty="0"/>
              <a:t>bfloat16 </a:t>
            </a:r>
            <a:r>
              <a:rPr lang="zh-CN" altLang="en-US" dirty="0"/>
              <a:t>格式存储这些运算的操作数和输出可减少必须传输的数据量，从而提高整体速度。</a:t>
            </a:r>
          </a:p>
        </p:txBody>
      </p:sp>
    </p:spTree>
    <p:extLst>
      <p:ext uri="{BB962C8B-B14F-4D97-AF65-F5344CB8AC3E}">
        <p14:creationId xmlns:p14="http://schemas.microsoft.com/office/powerpoint/2010/main" val="343763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latin typeface="Futura Medium" panose="020B0602020204020303" pitchFamily="34" charset="-79"/>
                <a:cs typeface="Futura Medium" panose="020B0602020204020303" pitchFamily="34" charset="-79"/>
                <a:sym typeface="Huawei Sans" panose="020C0503030203020204" pitchFamily="34" charset="0"/>
              </a:rPr>
              <a:t>Talk Overview</a:t>
            </a:r>
            <a:endParaRPr kumimoji="1" lang="zh-CN" altLang="en-US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FDB0A1D-6C52-4149-AEBC-A2D06EC24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8271" y="1793690"/>
            <a:ext cx="4582885" cy="4011574"/>
          </a:xfrm>
        </p:spPr>
        <p:txBody>
          <a:bodyPr anchor="ctr"/>
          <a:lstStyle/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历史发展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TPU1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脉动阵列细节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TPU2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第一款训练卡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TPU3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性能 </a:t>
            </a:r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POD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超算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44500" indent="-444500"/>
            <a:r>
              <a:rPr lang="en-US" altLang="zh-CN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TPU4</a:t>
            </a:r>
            <a:r>
              <a:rPr lang="zh-CN" altLang="en-US" sz="2800" dirty="0">
                <a:latin typeface="Gill Sans MT" panose="020B0502020104020203" pitchFamily="34" charset="0"/>
                <a:ea typeface="Microsoft YaHei" panose="020B0503020204020204" pitchFamily="34" charset="-122"/>
              </a:rPr>
              <a:t> 超级互联</a:t>
            </a:r>
            <a:endParaRPr lang="en-US" altLang="zh-CN" sz="2800" dirty="0"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466B6A9B-750A-0B4E-88D4-4F61315E3835}"/>
              </a:ext>
            </a:extLst>
          </p:cNvPr>
          <p:cNvSpPr/>
          <p:nvPr/>
        </p:nvSpPr>
        <p:spPr bwMode="auto">
          <a:xfrm>
            <a:off x="6221548" y="2104596"/>
            <a:ext cx="319150" cy="3444865"/>
          </a:xfrm>
          <a:prstGeom prst="leftBrace">
            <a:avLst>
              <a:gd name="adj1" fmla="val 8333"/>
              <a:gd name="adj2" fmla="val 63388"/>
            </a:avLst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36257699">
                  <a:custGeom>
                    <a:avLst/>
                    <a:gdLst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50489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624426 h 3444865"/>
                      <a:gd name="connsiteX7" fmla="*/ 159575 w 319150"/>
                      <a:gd name="connsiteY7" fmla="*/ 1155729 h 3444865"/>
                      <a:gd name="connsiteX8" fmla="*/ 159575 w 319150"/>
                      <a:gd name="connsiteY8" fmla="*/ 601814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  <a:gd name="connsiteX11" fmla="*/ 319150 w 319150"/>
                      <a:gd name="connsiteY11" fmla="*/ 654524 h 3444865"/>
                      <a:gd name="connsiteX12" fmla="*/ 319150 w 319150"/>
                      <a:gd name="connsiteY12" fmla="*/ 1309049 h 3444865"/>
                      <a:gd name="connsiteX13" fmla="*/ 319150 w 319150"/>
                      <a:gd name="connsiteY13" fmla="*/ 1998022 h 3444865"/>
                      <a:gd name="connsiteX14" fmla="*/ 319150 w 319150"/>
                      <a:gd name="connsiteY14" fmla="*/ 2583649 h 3444865"/>
                      <a:gd name="connsiteX15" fmla="*/ 319150 w 319150"/>
                      <a:gd name="connsiteY15" fmla="*/ 3444865 h 3444865"/>
                      <a:gd name="connsiteX0" fmla="*/ 319150 w 319150"/>
                      <a:gd name="connsiteY0" fmla="*/ 3444865 h 3444865"/>
                      <a:gd name="connsiteX1" fmla="*/ 159575 w 319150"/>
                      <a:gd name="connsiteY1" fmla="*/ 3418270 h 3444865"/>
                      <a:gd name="connsiteX2" fmla="*/ 159575 w 319150"/>
                      <a:gd name="connsiteY2" fmla="*/ 2826328 h 3444865"/>
                      <a:gd name="connsiteX3" fmla="*/ 159575 w 319150"/>
                      <a:gd name="connsiteY3" fmla="*/ 2210226 h 3444865"/>
                      <a:gd name="connsiteX4" fmla="*/ 0 w 319150"/>
                      <a:gd name="connsiteY4" fmla="*/ 2183631 h 3444865"/>
                      <a:gd name="connsiteX5" fmla="*/ 159575 w 319150"/>
                      <a:gd name="connsiteY5" fmla="*/ 2157036 h 3444865"/>
                      <a:gd name="connsiteX6" fmla="*/ 159575 w 319150"/>
                      <a:gd name="connsiteY6" fmla="*/ 1581817 h 3444865"/>
                      <a:gd name="connsiteX7" fmla="*/ 159575 w 319150"/>
                      <a:gd name="connsiteY7" fmla="*/ 1006598 h 3444865"/>
                      <a:gd name="connsiteX8" fmla="*/ 159575 w 319150"/>
                      <a:gd name="connsiteY8" fmla="*/ 516596 h 3444865"/>
                      <a:gd name="connsiteX9" fmla="*/ 159575 w 319150"/>
                      <a:gd name="connsiteY9" fmla="*/ 26595 h 3444865"/>
                      <a:gd name="connsiteX10" fmla="*/ 319150 w 319150"/>
                      <a:gd name="connsiteY10" fmla="*/ 0 h 3444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9150" h="3444865" stroke="0" extrusionOk="0">
                        <a:moveTo>
                          <a:pt x="319150" y="3444865"/>
                        </a:moveTo>
                        <a:cubicBezTo>
                          <a:pt x="232814" y="3443272"/>
                          <a:pt x="159234" y="3433151"/>
                          <a:pt x="159575" y="3418270"/>
                        </a:cubicBezTo>
                        <a:cubicBezTo>
                          <a:pt x="147743" y="3144918"/>
                          <a:pt x="146317" y="3119743"/>
                          <a:pt x="159575" y="2850489"/>
                        </a:cubicBezTo>
                        <a:cubicBezTo>
                          <a:pt x="172833" y="2581235"/>
                          <a:pt x="168453" y="2488408"/>
                          <a:pt x="159575" y="2210226"/>
                        </a:cubicBezTo>
                        <a:cubicBezTo>
                          <a:pt x="149896" y="2201597"/>
                          <a:pt x="94971" y="2177176"/>
                          <a:pt x="0" y="2183631"/>
                        </a:cubicBezTo>
                        <a:cubicBezTo>
                          <a:pt x="90792" y="2183850"/>
                          <a:pt x="159496" y="2172291"/>
                          <a:pt x="159575" y="2157036"/>
                        </a:cubicBezTo>
                        <a:cubicBezTo>
                          <a:pt x="167642" y="1966061"/>
                          <a:pt x="183587" y="1760263"/>
                          <a:pt x="159575" y="1624426"/>
                        </a:cubicBezTo>
                        <a:cubicBezTo>
                          <a:pt x="135564" y="1488589"/>
                          <a:pt x="176026" y="1373184"/>
                          <a:pt x="159575" y="1155729"/>
                        </a:cubicBezTo>
                        <a:cubicBezTo>
                          <a:pt x="143124" y="938274"/>
                          <a:pt x="153315" y="783035"/>
                          <a:pt x="159575" y="601814"/>
                        </a:cubicBezTo>
                        <a:cubicBezTo>
                          <a:pt x="165835" y="420593"/>
                          <a:pt x="177040" y="244797"/>
                          <a:pt x="159575" y="26595"/>
                        </a:cubicBezTo>
                        <a:cubicBezTo>
                          <a:pt x="164767" y="3279"/>
                          <a:pt x="229853" y="-1426"/>
                          <a:pt x="319150" y="0"/>
                        </a:cubicBezTo>
                        <a:cubicBezTo>
                          <a:pt x="294157" y="180619"/>
                          <a:pt x="329838" y="494005"/>
                          <a:pt x="319150" y="654524"/>
                        </a:cubicBezTo>
                        <a:cubicBezTo>
                          <a:pt x="308462" y="815043"/>
                          <a:pt x="331833" y="1027436"/>
                          <a:pt x="319150" y="1309049"/>
                        </a:cubicBezTo>
                        <a:cubicBezTo>
                          <a:pt x="306467" y="1590663"/>
                          <a:pt x="308900" y="1756578"/>
                          <a:pt x="319150" y="1998022"/>
                        </a:cubicBezTo>
                        <a:cubicBezTo>
                          <a:pt x="329400" y="2239466"/>
                          <a:pt x="321189" y="2430078"/>
                          <a:pt x="319150" y="2583649"/>
                        </a:cubicBezTo>
                        <a:cubicBezTo>
                          <a:pt x="317111" y="2737220"/>
                          <a:pt x="345781" y="3064874"/>
                          <a:pt x="319150" y="3444865"/>
                        </a:cubicBezTo>
                        <a:close/>
                      </a:path>
                      <a:path w="319150" h="3444865" fill="none" extrusionOk="0">
                        <a:moveTo>
                          <a:pt x="319150" y="3444865"/>
                        </a:moveTo>
                        <a:cubicBezTo>
                          <a:pt x="230989" y="3444525"/>
                          <a:pt x="161945" y="3432284"/>
                          <a:pt x="159575" y="3418270"/>
                        </a:cubicBezTo>
                        <a:cubicBezTo>
                          <a:pt x="150568" y="3286971"/>
                          <a:pt x="134997" y="2992613"/>
                          <a:pt x="159575" y="2826328"/>
                        </a:cubicBezTo>
                        <a:cubicBezTo>
                          <a:pt x="184153" y="2660043"/>
                          <a:pt x="183797" y="2438397"/>
                          <a:pt x="159575" y="2210226"/>
                        </a:cubicBezTo>
                        <a:cubicBezTo>
                          <a:pt x="164421" y="2183942"/>
                          <a:pt x="79451" y="2186157"/>
                          <a:pt x="0" y="2183631"/>
                        </a:cubicBezTo>
                        <a:cubicBezTo>
                          <a:pt x="88759" y="2186234"/>
                          <a:pt x="157795" y="2170131"/>
                          <a:pt x="159575" y="2157036"/>
                        </a:cubicBezTo>
                        <a:cubicBezTo>
                          <a:pt x="166115" y="2005857"/>
                          <a:pt x="174345" y="1737722"/>
                          <a:pt x="159575" y="1581817"/>
                        </a:cubicBezTo>
                        <a:cubicBezTo>
                          <a:pt x="144805" y="1425912"/>
                          <a:pt x="133578" y="1271824"/>
                          <a:pt x="159575" y="1006598"/>
                        </a:cubicBezTo>
                        <a:cubicBezTo>
                          <a:pt x="185572" y="741372"/>
                          <a:pt x="142674" y="672361"/>
                          <a:pt x="159575" y="516596"/>
                        </a:cubicBezTo>
                        <a:cubicBezTo>
                          <a:pt x="176476" y="360831"/>
                          <a:pt x="157429" y="224163"/>
                          <a:pt x="159575" y="26595"/>
                        </a:cubicBezTo>
                        <a:cubicBezTo>
                          <a:pt x="145031" y="15230"/>
                          <a:pt x="233644" y="-6140"/>
                          <a:pt x="319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02DF1C4-A802-A343-B530-B4B416B51C94}"/>
              </a:ext>
            </a:extLst>
          </p:cNvPr>
          <p:cNvSpPr>
            <a:spLocks noGrp="1"/>
          </p:cNvSpPr>
          <p:nvPr/>
        </p:nvSpPr>
        <p:spPr>
          <a:xfrm>
            <a:off x="895549" y="1052736"/>
            <a:ext cx="6066928" cy="5145013"/>
          </a:xfrm>
          <a:prstGeom prst="rect">
            <a:avLst/>
          </a:prstGeom>
          <a:noFill/>
        </p:spPr>
        <p:txBody>
          <a:bodyPr numCol="1" anchor="t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2133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国外 </a:t>
            </a:r>
            <a:r>
              <a:rPr lang="en-US" altLang="zh-CN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3200" b="1" dirty="0">
                <a:solidFill>
                  <a:srgbClr val="374154"/>
                </a:solidFill>
                <a:latin typeface="Gill Sans MT" panose="020B0502020104020203" pitchFamily="34" charset="0"/>
              </a:rPr>
              <a:t> 芯片</a:t>
            </a:r>
            <a:endParaRPr lang="en-US" altLang="zh-CN" sz="3200" b="1" dirty="0">
              <a:solidFill>
                <a:srgbClr val="374154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英伟达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GPU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特斯拉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DOJO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谷歌 </a:t>
            </a: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TPU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芯片架构剖析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AI</a:t>
            </a:r>
            <a:r>
              <a:rPr lang="zh-CN" altLang="en-US" sz="28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芯片架构的思考</a:t>
            </a:r>
            <a:endParaRPr lang="en-US" altLang="zh-CN" sz="28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33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9F57F30-4014-CB44-9415-78E31D2F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D74651A-6B0C-FE46-8DDB-21DC3BE8BAA0}"/>
              </a:ext>
            </a:extLst>
          </p:cNvPr>
          <p:cNvSpPr txBox="1">
            <a:spLocks/>
          </p:cNvSpPr>
          <p:nvPr/>
        </p:nvSpPr>
        <p:spPr>
          <a:xfrm>
            <a:off x="623634" y="1328640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11.6</a:t>
            </a:r>
            <a:r>
              <a:rPr lang="zh-CN" altLang="en-US" dirty="0"/>
              <a:t> </a:t>
            </a:r>
            <a:r>
              <a:rPr lang="en-US" altLang="zh-CN" dirty="0"/>
              <a:t>PFLOPS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TPUs.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CBBC80-6AB8-0547-942B-B93D4DEF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89" y="1961017"/>
            <a:ext cx="7933383" cy="4338569"/>
          </a:xfrm>
          <a:prstGeom prst="rect">
            <a:avLst/>
          </a:prstGeom>
          <a:ln>
            <a:noFill/>
          </a:ln>
          <a:effectLst>
            <a:outerShdw blurRad="292100" dist="101600" dir="2700000" algn="tl" rotWithShape="0">
              <a:schemeClr val="bg1">
                <a:lumMod val="7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0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507C604-CB09-F249-8DB1-DDDEBDB4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9069D1B-DBF1-8245-BA95-E43D0EA9E339}"/>
              </a:ext>
            </a:extLst>
          </p:cNvPr>
          <p:cNvSpPr txBox="1">
            <a:spLocks/>
          </p:cNvSpPr>
          <p:nvPr/>
        </p:nvSpPr>
        <p:spPr>
          <a:xfrm>
            <a:off x="826053" y="1124744"/>
            <a:ext cx="4663448" cy="670882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kumimoji="1" lang="en-US" altLang="zh-CN"/>
              <a:t>TPUv2 supercomputer (256 chips)</a:t>
            </a:r>
            <a:endParaRPr kumimoji="1"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73402B-56EB-E640-903A-DC1E214E8F3F}"/>
              </a:ext>
            </a:extLst>
          </p:cNvPr>
          <p:cNvGrpSpPr/>
          <p:nvPr/>
        </p:nvGrpSpPr>
        <p:grpSpPr>
          <a:xfrm>
            <a:off x="623635" y="2361956"/>
            <a:ext cx="4874402" cy="2455987"/>
            <a:chOff x="590977" y="2040133"/>
            <a:chExt cx="5561622" cy="22470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AFC4571-2B91-3344-AEAA-7421E9C4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977" y="2040133"/>
              <a:ext cx="2820754" cy="2247097"/>
            </a:xfrm>
            <a:prstGeom prst="rect">
              <a:avLst/>
            </a:prstGeom>
            <a:ln>
              <a:noFill/>
            </a:ln>
            <a:effectLst>
              <a:outerShdw blurRad="292100" dist="101600" dir="2700000" algn="tl" rotWithShape="0">
                <a:schemeClr val="bg1">
                  <a:lumMod val="65000"/>
                  <a:alpha val="65000"/>
                </a:scheme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F1CC2D5-6D03-4645-9216-10825DF5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1845" y="2040133"/>
              <a:ext cx="2820754" cy="2247097"/>
            </a:xfrm>
            <a:prstGeom prst="rect">
              <a:avLst/>
            </a:prstGeom>
            <a:ln>
              <a:noFill/>
            </a:ln>
            <a:effectLst>
              <a:outerShdw blurRad="292100" dist="101600" dir="2700000" algn="tl" rotWithShape="0">
                <a:schemeClr val="bg1">
                  <a:lumMod val="65000"/>
                  <a:alpha val="64000"/>
                </a:schemeClr>
              </a:outerShdw>
            </a:effectLst>
          </p:spPr>
        </p:pic>
      </p:grp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C51DEC7-050A-944A-A8CA-DAFE32EA3751}"/>
              </a:ext>
            </a:extLst>
          </p:cNvPr>
          <p:cNvSpPr txBox="1">
            <a:spLocks/>
          </p:cNvSpPr>
          <p:nvPr/>
        </p:nvSpPr>
        <p:spPr>
          <a:xfrm>
            <a:off x="755583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11.5 petaflops</a:t>
            </a:r>
          </a:p>
          <a:p>
            <a:pPr algn="ctr"/>
            <a:r>
              <a:rPr kumimoji="1" lang="en-US" altLang="zh-CN" dirty="0"/>
              <a:t>4 TB HBM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474E6BA-9BA4-5248-A993-187543E6650C}"/>
              </a:ext>
            </a:extLst>
          </p:cNvPr>
          <p:cNvSpPr txBox="1">
            <a:spLocks/>
          </p:cNvSpPr>
          <p:nvPr/>
        </p:nvSpPr>
        <p:spPr>
          <a:xfrm>
            <a:off x="3157777" y="499793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2-D torus</a:t>
            </a:r>
          </a:p>
          <a:p>
            <a:pPr algn="ctr"/>
            <a:r>
              <a:rPr kumimoji="1" lang="en-US" altLang="zh-CN" dirty="0"/>
              <a:t>256 chips</a:t>
            </a:r>
            <a:endParaRPr kumimoji="1" 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75308AB-1C16-2146-BEF8-2F9F0ADB0294}"/>
              </a:ext>
            </a:extLst>
          </p:cNvPr>
          <p:cNvSpPr txBox="1">
            <a:spLocks/>
          </p:cNvSpPr>
          <p:nvPr/>
        </p:nvSpPr>
        <p:spPr>
          <a:xfrm>
            <a:off x="6535859" y="1578452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Data:</a:t>
            </a:r>
            <a:endParaRPr kumimoji="1" lang="en-US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14C55E0-6B7E-8547-AE51-EF24D3B2A369}"/>
              </a:ext>
            </a:extLst>
          </p:cNvPr>
          <p:cNvSpPr txBox="1">
            <a:spLocks/>
          </p:cNvSpPr>
          <p:nvPr/>
        </p:nvSpPr>
        <p:spPr>
          <a:xfrm>
            <a:off x="6535859" y="3151386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Accuracy:</a:t>
            </a:r>
            <a:endParaRPr kumimoji="1" lang="en-US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575888C3-F697-8C4C-896B-628423DD575A}"/>
              </a:ext>
            </a:extLst>
          </p:cNvPr>
          <p:cNvSpPr txBox="1">
            <a:spLocks/>
          </p:cNvSpPr>
          <p:nvPr/>
        </p:nvSpPr>
        <p:spPr>
          <a:xfrm>
            <a:off x="6535859" y="4724319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time: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0B7C5A9-6CAF-0A45-850D-3055493A8DBC}"/>
              </a:ext>
            </a:extLst>
          </p:cNvPr>
          <p:cNvSpPr txBox="1">
            <a:spLocks/>
          </p:cNvSpPr>
          <p:nvPr/>
        </p:nvSpPr>
        <p:spPr>
          <a:xfrm>
            <a:off x="8672896" y="1578452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77,392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1800" dirty="0"/>
              <a:t>images/sec</a:t>
            </a:r>
            <a:endParaRPr kumimoji="1" lang="en-US" sz="1800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99DB8CEB-A69E-D446-8FE6-81978724111F}"/>
              </a:ext>
            </a:extLst>
          </p:cNvPr>
          <p:cNvSpPr txBox="1">
            <a:spLocks/>
          </p:cNvSpPr>
          <p:nvPr/>
        </p:nvSpPr>
        <p:spPr>
          <a:xfrm>
            <a:off x="8667061" y="3151384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93%</a:t>
            </a:r>
            <a:endParaRPr kumimoji="1" lang="en-US" sz="1800" dirty="0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2922C6A3-5186-8148-BB6B-25E5B77D6367}"/>
              </a:ext>
            </a:extLst>
          </p:cNvPr>
          <p:cNvSpPr txBox="1">
            <a:spLocks/>
          </p:cNvSpPr>
          <p:nvPr/>
        </p:nvSpPr>
        <p:spPr>
          <a:xfrm>
            <a:off x="8667061" y="4724318"/>
            <a:ext cx="2131203" cy="1186037"/>
          </a:xfrm>
          <a:prstGeom prst="rect">
            <a:avLst/>
          </a:prstGeom>
          <a:noFill/>
        </p:spPr>
        <p:txBody>
          <a:bodyPr anchor="ctr"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2747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103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1459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0814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170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9526" indent="-304678" algn="l" defTabSz="121871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kumimoji="1" lang="en-US" altLang="zh-CN" sz="3600" b="1" dirty="0"/>
              <a:t>30</a:t>
            </a:r>
            <a:r>
              <a:rPr kumimoji="1" lang="zh-CN" altLang="en-US" sz="3600" b="1" dirty="0"/>
              <a:t> </a:t>
            </a:r>
            <a:r>
              <a:rPr kumimoji="1" lang="en-US" altLang="zh-CN" sz="3600" b="1" dirty="0"/>
              <a:t>min</a:t>
            </a:r>
            <a:endParaRPr kumimoji="1" lang="en-US" sz="18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8137721C-74EF-EC4C-805D-013B5FDDB43F}"/>
              </a:ext>
            </a:extLst>
          </p:cNvPr>
          <p:cNvCxnSpPr>
            <a:cxnSpLocks/>
          </p:cNvCxnSpPr>
          <p:nvPr/>
        </p:nvCxnSpPr>
        <p:spPr>
          <a:xfrm>
            <a:off x="6442841" y="3069021"/>
            <a:ext cx="445638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E0D59DD9-8761-8043-A7C7-1D2538AA1B0F}"/>
              </a:ext>
            </a:extLst>
          </p:cNvPr>
          <p:cNvCxnSpPr>
            <a:cxnSpLocks/>
          </p:cNvCxnSpPr>
          <p:nvPr/>
        </p:nvCxnSpPr>
        <p:spPr>
          <a:xfrm>
            <a:off x="6442841" y="4566747"/>
            <a:ext cx="445638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328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en-US" altLang="zh-CN" dirty="0"/>
              <a:t>TPU3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25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B7B337E-A52F-5940-9303-FD1949E29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D004B2-207E-FB49-9383-4A5FFBBAFE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202518"/>
            <a:ext cx="5168900" cy="5261344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是对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 </a:t>
            </a:r>
            <a:r>
              <a:rPr lang="zh-CN" altLang="en-US" dirty="0"/>
              <a:t>增量升级，相同工艺下晶体管数量仅增加了 </a:t>
            </a:r>
            <a:r>
              <a:rPr lang="en-US" altLang="zh-CN" dirty="0"/>
              <a:t>11%</a:t>
            </a:r>
            <a:r>
              <a:rPr lang="zh-CN" altLang="en-US" dirty="0"/>
              <a:t>，在带宽和计算能力都有 </a:t>
            </a:r>
            <a:r>
              <a:rPr lang="en-US" altLang="zh-CN" dirty="0"/>
              <a:t>30%</a:t>
            </a:r>
            <a:r>
              <a:rPr lang="zh-CN" altLang="en-US" dirty="0"/>
              <a:t> 左右的提升，裸片尺寸增加了 </a:t>
            </a:r>
            <a:r>
              <a:rPr lang="en-US" altLang="zh-CN" dirty="0"/>
              <a:t>12% </a:t>
            </a:r>
            <a:r>
              <a:rPr lang="zh-CN" altLang="en-US" dirty="0"/>
              <a:t>（</a:t>
            </a:r>
            <a:r>
              <a:rPr lang="en-US" altLang="zh-CN" dirty="0"/>
              <a:t>16 </a:t>
            </a:r>
            <a:r>
              <a:rPr lang="zh-CN" altLang="en-US" dirty="0"/>
              <a:t>纳米），芯片性能提高 </a:t>
            </a:r>
            <a:r>
              <a:rPr lang="en-US" altLang="zh-CN" dirty="0"/>
              <a:t>2.67 </a:t>
            </a:r>
            <a:r>
              <a:rPr lang="zh-CN" altLang="en-US" dirty="0"/>
              <a:t>倍，</a:t>
            </a:r>
            <a:r>
              <a:rPr lang="en-US" altLang="zh-CN" dirty="0"/>
              <a:t>HBM </a:t>
            </a:r>
            <a:r>
              <a:rPr lang="zh-CN" altLang="en-US" dirty="0"/>
              <a:t>主存储器容量提高 </a:t>
            </a:r>
            <a:r>
              <a:rPr lang="en-US" altLang="zh-CN" dirty="0"/>
              <a:t>2 </a:t>
            </a:r>
            <a:r>
              <a:rPr lang="zh-CN" altLang="en-US" dirty="0"/>
              <a:t>倍，能够处理更大的数据集。</a:t>
            </a:r>
            <a:endParaRPr lang="en-US" altLang="zh-CN" dirty="0"/>
          </a:p>
          <a:p>
            <a:r>
              <a:rPr lang="zh-CN" altLang="en-US" dirty="0"/>
              <a:t>与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最大的不同在于，互联方式 </a:t>
            </a:r>
            <a:r>
              <a:rPr lang="en-US" altLang="zh-CN" dirty="0"/>
              <a:t>2D torus </a:t>
            </a:r>
            <a:r>
              <a:rPr lang="zh-CN" altLang="en-US" dirty="0"/>
              <a:t>互连从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v2 </a:t>
            </a:r>
            <a:r>
              <a:rPr lang="zh-CN" altLang="en-US" dirty="0"/>
              <a:t>中 </a:t>
            </a:r>
            <a:r>
              <a:rPr lang="en-US" altLang="zh-CN" dirty="0"/>
              <a:t>256 </a:t>
            </a:r>
            <a:r>
              <a:rPr lang="zh-CN" altLang="en-US" dirty="0"/>
              <a:t>个芯片扩展到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 </a:t>
            </a:r>
            <a:r>
              <a:rPr lang="zh-CN" altLang="en-US" dirty="0"/>
              <a:t>中 </a:t>
            </a:r>
            <a:r>
              <a:rPr lang="en-US" altLang="zh-CN" dirty="0"/>
              <a:t>1,024 </a:t>
            </a:r>
            <a:r>
              <a:rPr lang="zh-CN" altLang="en-US" dirty="0"/>
              <a:t>个芯片，这让 </a:t>
            </a:r>
            <a:r>
              <a:rPr lang="en-US" altLang="zh-CN" dirty="0"/>
              <a:t>Pod </a:t>
            </a:r>
            <a:r>
              <a:rPr lang="zh-CN" altLang="en-US" dirty="0"/>
              <a:t>超算型号处理能力增加了 </a:t>
            </a:r>
            <a:r>
              <a:rPr lang="en-US" altLang="zh-CN" dirty="0"/>
              <a:t>10.7 </a:t>
            </a:r>
            <a:r>
              <a:rPr lang="zh-CN" altLang="en-US" dirty="0"/>
              <a:t>倍，计算理论峰值从</a:t>
            </a:r>
            <a:r>
              <a:rPr lang="en-US" altLang="zh-CN" dirty="0"/>
              <a:t>12 petaflops </a:t>
            </a:r>
            <a:r>
              <a:rPr lang="zh-CN" altLang="en-US" dirty="0"/>
              <a:t>到 </a:t>
            </a:r>
            <a:r>
              <a:rPr lang="en-US" altLang="zh-CN" dirty="0"/>
              <a:t>126 petaflops</a:t>
            </a:r>
            <a:r>
              <a:rPr lang="zh-CN" altLang="en-US" dirty="0"/>
              <a:t>（</a:t>
            </a:r>
            <a:r>
              <a:rPr lang="en-US" altLang="zh-CN" dirty="0"/>
              <a:t>BF16</a:t>
            </a:r>
            <a:r>
              <a:rPr lang="zh-CN" altLang="en-US" dirty="0"/>
              <a:t>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8BBA26-D471-1744-8280-3530CA91F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022" y="1147604"/>
            <a:ext cx="5168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12A0D4-03ED-B24E-9248-FC8013E3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v3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6F3ED9D-5C80-4D47-B24A-88ED102245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72213036"/>
              </p:ext>
            </p:extLst>
          </p:nvPr>
        </p:nvGraphicFramePr>
        <p:xfrm>
          <a:off x="623888" y="1360488"/>
          <a:ext cx="10963276" cy="4809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0153">
                  <a:extLst>
                    <a:ext uri="{9D8B030D-6E8A-4147-A177-3AD203B41FA5}">
                      <a16:colId xmlns:a16="http://schemas.microsoft.com/office/drawing/2014/main" val="4284487225"/>
                    </a:ext>
                  </a:extLst>
                </a:gridCol>
                <a:gridCol w="6973123">
                  <a:extLst>
                    <a:ext uri="{9D8B030D-6E8A-4147-A177-3AD203B41FA5}">
                      <a16:colId xmlns:a16="http://schemas.microsoft.com/office/drawing/2014/main" val="3284833078"/>
                    </a:ext>
                  </a:extLst>
                </a:gridCol>
              </a:tblGrid>
              <a:tr h="534343"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关键规范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fontAlgn="t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v3 Pod 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2415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每个芯片的峰值计算次数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123 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万亿次浮点数 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2215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HBM2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容量和带宽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32 GiB、900 GBps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04572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测量的最小值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平均值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最大值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123/220/262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32774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TPU 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1024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条状标签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1862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互连拓扑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2D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环形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8325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的峰值计算次数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126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拍拍 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bf16)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84203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的全宽带宽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340 TB/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454950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每个 </a:t>
                      </a: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Pod </a:t>
                      </a: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的对分带宽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1219200" rtl="0" eaLnBrk="1" fontAlgn="t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6.4 TB/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+mn-ea"/>
                          <a:cs typeface="+mn-cs"/>
                        </a:rPr>
                        <a:t>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C02E8B6-DFAD-204A-9059-886C2C42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v3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F494B1-C4C1-7E4A-9B58-C54C9EB535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v3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都有两个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、一个矢量单元和标量单位。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49CCAA-985A-B047-B305-E82DBBDB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0" y="3021285"/>
            <a:ext cx="10535921" cy="30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3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8A94CDC-471E-EB4C-8FE6-260212DE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1B73638D-63A1-FA4B-A942-50EE29AD4351}"/>
              </a:ext>
            </a:extLst>
          </p:cNvPr>
          <p:cNvSpPr txBox="1">
            <a:spLocks/>
          </p:cNvSpPr>
          <p:nvPr/>
        </p:nvSpPr>
        <p:spPr>
          <a:xfrm>
            <a:off x="623634" y="1328640"/>
            <a:ext cx="10963473" cy="731389"/>
          </a:xfrm>
          <a:prstGeom prst="rect">
            <a:avLst/>
          </a:prstGeom>
          <a:noFill/>
        </p:spPr>
        <p:txBody>
          <a:bodyPr anchor="t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Google’s</a:t>
            </a:r>
            <a:r>
              <a:rPr lang="zh-CN" altLang="en-US" dirty="0"/>
              <a:t> </a:t>
            </a:r>
            <a:r>
              <a:rPr lang="en-US" altLang="zh-CN" dirty="0"/>
              <a:t>HPC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3.0</a:t>
            </a:r>
            <a:r>
              <a:rPr lang="zh-CN" altLang="en-US" dirty="0"/>
              <a:t> </a:t>
            </a:r>
            <a:r>
              <a:rPr lang="en-US" altLang="zh-CN" dirty="0"/>
              <a:t>Pod: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PFLOPS(8X</a:t>
            </a:r>
            <a:r>
              <a:rPr lang="zh-CN" altLang="en-US" dirty="0"/>
              <a:t> </a:t>
            </a:r>
            <a:r>
              <a:rPr lang="en-US" altLang="zh-CN" dirty="0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v2)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6A53AD-AE77-9F4B-897E-A45CB5B0B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12" y="2060029"/>
            <a:ext cx="8832116" cy="4058521"/>
          </a:xfrm>
          <a:prstGeom prst="roundRect">
            <a:avLst>
              <a:gd name="adj" fmla="val 212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7485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6.</a:t>
            </a:r>
            <a:r>
              <a:rPr lang="zh-CN" altLang="en-US" dirty="0"/>
              <a:t> </a:t>
            </a:r>
            <a:r>
              <a:rPr lang="en-US" altLang="zh-CN" dirty="0"/>
              <a:t>TPU4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1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EBCF0F-D650-7A47-835A-6F487E4D5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7" y="850818"/>
            <a:ext cx="12006687" cy="54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0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EFE51C6-3327-5D4F-B399-F3EAF78F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41379C9-9BA6-704C-A5EF-E634E7ED0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325903" cy="4994910"/>
          </a:xfrm>
        </p:spPr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 </a:t>
            </a:r>
            <a:r>
              <a:rPr lang="zh-CN" altLang="en-US" dirty="0"/>
              <a:t>是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 系列计算引擎的真正升级，工艺从 </a:t>
            </a:r>
            <a:r>
              <a:rPr lang="en-US" altLang="zh-CN" dirty="0"/>
              <a:t>16 </a:t>
            </a:r>
            <a:r>
              <a:rPr lang="zh-CN" altLang="en-US" dirty="0"/>
              <a:t>纳米缩小到 </a:t>
            </a:r>
            <a:r>
              <a:rPr lang="en-US" altLang="zh-CN" dirty="0"/>
              <a:t>7 </a:t>
            </a:r>
            <a:r>
              <a:rPr lang="zh-CN" altLang="en-US" dirty="0"/>
              <a:t>纳米。</a:t>
            </a:r>
            <a:r>
              <a:rPr lang="en-US" altLang="zh-CN" dirty="0"/>
              <a:t>MXU </a:t>
            </a:r>
            <a:r>
              <a:rPr lang="zh-CN" altLang="en-US" dirty="0"/>
              <a:t>的数量翻了一番，缓存内存增加了 </a:t>
            </a:r>
            <a:r>
              <a:rPr lang="en-US" altLang="zh-CN" dirty="0"/>
              <a:t>9 </a:t>
            </a:r>
            <a:r>
              <a:rPr lang="zh-CN" altLang="en-US" dirty="0"/>
              <a:t>倍至 </a:t>
            </a:r>
            <a:r>
              <a:rPr lang="en-US" altLang="zh-CN" dirty="0"/>
              <a:t>244 MB</a:t>
            </a:r>
            <a:r>
              <a:rPr lang="zh-CN" altLang="en-US" dirty="0"/>
              <a:t>，</a:t>
            </a:r>
            <a:r>
              <a:rPr lang="en-US" altLang="zh-CN" dirty="0"/>
              <a:t>HBM2 </a:t>
            </a:r>
            <a:r>
              <a:rPr lang="zh-CN" altLang="en-US" dirty="0"/>
              <a:t>内存带宽增加了 </a:t>
            </a:r>
            <a:r>
              <a:rPr lang="en-US" altLang="zh-CN" dirty="0"/>
              <a:t>33% </a:t>
            </a:r>
            <a:r>
              <a:rPr lang="zh-CN" altLang="en-US" dirty="0"/>
              <a:t>至 </a:t>
            </a:r>
            <a:r>
              <a:rPr lang="en-US" altLang="zh-CN" dirty="0"/>
              <a:t>1.2 TB/s</a:t>
            </a:r>
            <a:r>
              <a:rPr lang="zh-CN" altLang="en-US" dirty="0"/>
              <a:t>，可惜 </a:t>
            </a:r>
            <a:r>
              <a:rPr lang="en-US" altLang="zh-CN" dirty="0"/>
              <a:t>HBM2 </a:t>
            </a:r>
            <a:r>
              <a:rPr lang="zh-CN" altLang="en-US" dirty="0"/>
              <a:t>内存容量保持不变 </a:t>
            </a:r>
            <a:r>
              <a:rPr lang="en-US" altLang="zh-CN" dirty="0"/>
              <a:t>32 GB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TPUv4 </a:t>
            </a:r>
            <a:r>
              <a:rPr lang="zh-CN" altLang="en-US" dirty="0"/>
              <a:t>首次亮相的新 </a:t>
            </a:r>
            <a:r>
              <a:rPr lang="en-US" altLang="zh-CN" dirty="0"/>
              <a:t>3D torus</a:t>
            </a:r>
            <a:r>
              <a:rPr lang="zh-CN" altLang="en-US" dirty="0"/>
              <a:t> 互联方式，具有更多带宽和更高基数，它可以紧密耦合 </a:t>
            </a:r>
            <a:r>
              <a:rPr lang="en-US" altLang="zh-CN" dirty="0"/>
              <a:t>4,096 </a:t>
            </a:r>
            <a:r>
              <a:rPr lang="zh-CN" altLang="en-US" dirty="0"/>
              <a:t>个 </a:t>
            </a:r>
            <a:r>
              <a:rPr lang="en-US" altLang="zh-CN" dirty="0"/>
              <a:t>TPUv4 </a:t>
            </a:r>
            <a:r>
              <a:rPr lang="zh-CN" altLang="en-US" dirty="0"/>
              <a:t>引擎，在 </a:t>
            </a:r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r>
              <a:rPr lang="zh-CN" altLang="en-US" dirty="0"/>
              <a:t> 总计提供 </a:t>
            </a:r>
            <a:r>
              <a:rPr lang="en-US" altLang="zh-CN" dirty="0"/>
              <a:t>1.126 exaflops </a:t>
            </a:r>
            <a:r>
              <a:rPr lang="zh-CN" altLang="en-US" dirty="0"/>
              <a:t>的 </a:t>
            </a:r>
            <a:r>
              <a:rPr lang="en-US" altLang="zh-CN" dirty="0"/>
              <a:t>BF16 </a:t>
            </a:r>
            <a:r>
              <a:rPr lang="zh-CN" altLang="en-US" dirty="0"/>
              <a:t>峰值算力。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AB8C06-40C2-204D-819B-4C930B557A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921" y="1551661"/>
            <a:ext cx="5130142" cy="46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1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TPU</a:t>
            </a:r>
            <a:r>
              <a:rPr lang="zh-CN" altLang="en-US" dirty="0"/>
              <a:t>的诞生</a:t>
            </a:r>
          </a:p>
        </p:txBody>
      </p:sp>
    </p:spTree>
    <p:extLst>
      <p:ext uri="{BB962C8B-B14F-4D97-AF65-F5344CB8AC3E}">
        <p14:creationId xmlns:p14="http://schemas.microsoft.com/office/powerpoint/2010/main" val="201742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A214F-9852-5E4D-9C38-F487FE9E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TPUv4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5E732-738E-144B-A2FE-A4B94DEB9F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 dirty="0"/>
              <a:t>Slice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torus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slices: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2x2x1(v4-8)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4x4x4(v4-128)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4x4x8(v4-256)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4x8x8(v4-512)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8x8x8(v4-1024)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8x8x16(v4-2048)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8x16x16(v4-4096)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C758EB-D905-1E42-BA80-4A1C9D41D9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5133" y="1828097"/>
            <a:ext cx="6002848" cy="405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7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C12A0D4-03ED-B24E-9248-FC8013E3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6F3ED9D-5C80-4D47-B24A-88ED102245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24248546"/>
              </p:ext>
            </p:extLst>
          </p:nvPr>
        </p:nvGraphicFramePr>
        <p:xfrm>
          <a:off x="623888" y="1360488"/>
          <a:ext cx="10963276" cy="4809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0153">
                  <a:extLst>
                    <a:ext uri="{9D8B030D-6E8A-4147-A177-3AD203B41FA5}">
                      <a16:colId xmlns:a16="http://schemas.microsoft.com/office/drawing/2014/main" val="4284487225"/>
                    </a:ext>
                  </a:extLst>
                </a:gridCol>
                <a:gridCol w="6973123">
                  <a:extLst>
                    <a:ext uri="{9D8B030D-6E8A-4147-A177-3AD203B41FA5}">
                      <a16:colId xmlns:a16="http://schemas.microsoft.com/office/drawing/2014/main" val="3284833078"/>
                    </a:ext>
                  </a:extLst>
                </a:gridCol>
              </a:tblGrid>
              <a:tr h="5343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dirty="0">
                          <a:effectLst/>
                          <a:latin typeface="Gill Sans MT" panose="020B0502020104020203" pitchFamily="34" charset="0"/>
                        </a:rPr>
                        <a:t>关键规范</a:t>
                      </a:r>
                      <a:endParaRPr lang="zh-CN" altLang="en-US" sz="1800" b="1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dirty="0">
                          <a:effectLst/>
                          <a:latin typeface="Gill Sans MT" panose="020B0502020104020203" pitchFamily="34" charset="0"/>
                        </a:rPr>
                        <a:t>v4 Pod </a:t>
                      </a:r>
                      <a:r>
                        <a:rPr lang="zh-CN" altLang="en-US" sz="1800" b="1" dirty="0">
                          <a:effectLst/>
                          <a:latin typeface="Gill Sans MT" panose="020B0502020104020203" pitchFamily="34" charset="0"/>
                        </a:rPr>
                        <a:t>值</a:t>
                      </a:r>
                      <a:endParaRPr lang="zh-CN" altLang="en-US" sz="1800" b="1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72415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每个芯片的峰值计算次数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275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万亿次浮点数（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bf16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或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int8）</a:t>
                      </a:r>
                      <a:endParaRPr lang="en-US" sz="180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2215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HBM2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容量和带宽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32 GiB、1200 GBps</a:t>
                      </a:r>
                      <a:endParaRPr 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2504572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测量的最小值</a:t>
                      </a:r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平均值</a:t>
                      </a:r>
                      <a:r>
                        <a:rPr lang="en-US" altLang="zh-CN" sz="1800" dirty="0">
                          <a:effectLst/>
                          <a:latin typeface="Gill Sans MT" panose="020B0502020104020203" pitchFamily="34" charset="0"/>
                        </a:rPr>
                        <a:t>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最大值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>
                          <a:effectLst/>
                          <a:latin typeface="Gill Sans MT" panose="020B0502020104020203" pitchFamily="34" charset="0"/>
                        </a:rPr>
                        <a:t>90/170/192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瓦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32774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TPU 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大小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>
                          <a:effectLst/>
                          <a:latin typeface="Gill Sans MT" panose="020B0502020104020203" pitchFamily="34" charset="0"/>
                        </a:rPr>
                        <a:t>4096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条状标签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818629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互连拓扑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3D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环形图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83254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的峰值计算次数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1.1 Exaflops（bf16 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或 </a:t>
                      </a:r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int8）</a:t>
                      </a:r>
                      <a:endParaRPr 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184203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的全宽带宽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  <a:latin typeface="Gill Sans MT" panose="020B0502020104020203" pitchFamily="34" charset="0"/>
                        </a:rPr>
                        <a:t>1.1 PB/</a:t>
                      </a:r>
                      <a:r>
                        <a:rPr lang="zh-CN" altLang="en-US" sz="1800">
                          <a:effectLst/>
                          <a:latin typeface="Gill Sans MT" panose="020B0502020104020203" pitchFamily="34" charset="0"/>
                        </a:rPr>
                        <a:t>秒</a:t>
                      </a:r>
                      <a:endParaRPr lang="zh-CN" altLang="en-US" sz="180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454950"/>
                  </a:ext>
                </a:extLst>
              </a:tr>
              <a:tr h="53434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每个 </a:t>
                      </a:r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Pod 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的对分带宽</a:t>
                      </a:r>
                      <a:endParaRPr lang="zh-CN" altLang="en-US" sz="1800" b="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Gill Sans MT" panose="020B0502020104020203" pitchFamily="34" charset="0"/>
                        </a:rPr>
                        <a:t>24 TB/</a:t>
                      </a:r>
                      <a:r>
                        <a:rPr lang="zh-CN" altLang="en-US" sz="1800" dirty="0">
                          <a:effectLst/>
                          <a:latin typeface="Gill Sans MT" panose="020B0502020104020203" pitchFamily="34" charset="0"/>
                        </a:rPr>
                        <a:t>秒</a:t>
                      </a:r>
                      <a:endParaRPr lang="zh-CN" altLang="en-US" sz="1800" dirty="0">
                        <a:effectLst/>
                        <a:latin typeface="Gill Sans MT" panose="020B0502020104020203" pitchFamily="34" charset="0"/>
                        <a:ea typeface="+mj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26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86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C2B548-190F-5F41-9B9D-87713082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 v4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DD2767-32A2-0C49-B27A-A0B1DAC4DF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 </a:t>
            </a:r>
            <a:r>
              <a:rPr lang="en-US" altLang="zh-CN" dirty="0"/>
              <a:t>v4 TPU </a:t>
            </a:r>
            <a:r>
              <a:rPr lang="zh-CN" altLang="en-US" dirty="0"/>
              <a:t>芯片包含两个 </a:t>
            </a:r>
            <a:r>
              <a:rPr lang="en-US" altLang="zh-CN" dirty="0"/>
              <a:t>TensorCore</a:t>
            </a:r>
            <a:r>
              <a:rPr lang="zh-CN" altLang="en-US" dirty="0"/>
              <a:t>。每个 </a:t>
            </a:r>
            <a:r>
              <a:rPr lang="en-US" altLang="zh-CN" dirty="0"/>
              <a:t>TensorCore </a:t>
            </a:r>
            <a:r>
              <a:rPr lang="zh-CN" altLang="en-US" dirty="0"/>
              <a:t>都有四个 </a:t>
            </a:r>
            <a:r>
              <a:rPr lang="en-US" altLang="zh-CN" dirty="0"/>
              <a:t>MXU</a:t>
            </a:r>
            <a:r>
              <a:rPr lang="zh-CN" altLang="en-US" dirty="0"/>
              <a:t>、一个矢量单元和一个标量单位。下表显示了 </a:t>
            </a:r>
            <a:r>
              <a:rPr lang="en-US" altLang="zh-CN" dirty="0"/>
              <a:t>v4 TPU Pod </a:t>
            </a:r>
            <a:r>
              <a:rPr lang="zh-CN" altLang="en-US" dirty="0"/>
              <a:t>的架构图。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CC971-7D28-2C47-82DD-C9B06165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3" y="2547392"/>
            <a:ext cx="10996815" cy="37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9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6DAB55F-C73C-9D49-A1B2-43658B86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TPU</a:t>
            </a:r>
            <a:r>
              <a:rPr lang="zh-CN" altLang="en-US" dirty="0"/>
              <a:t> </a:t>
            </a:r>
            <a:r>
              <a:rPr lang="en-US" altLang="zh-CN" dirty="0"/>
              <a:t>v4</a:t>
            </a:r>
            <a:r>
              <a:rPr lang="zh-CN" altLang="en-US" dirty="0"/>
              <a:t> </a:t>
            </a:r>
            <a:r>
              <a:rPr lang="en-US" altLang="zh-CN" dirty="0"/>
              <a:t>POD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5F4FB81-3AD9-6045-98E3-95B9B4437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1565117"/>
          </a:xfrm>
        </p:spPr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用</a:t>
            </a:r>
            <a:r>
              <a:rPr lang="en-US" altLang="zh-CN" dirty="0"/>
              <a:t>TPU</a:t>
            </a:r>
            <a:r>
              <a:rPr lang="zh-CN" altLang="en-US" dirty="0"/>
              <a:t>集群构建出</a:t>
            </a:r>
            <a:r>
              <a:rPr lang="en-US" altLang="zh-CN" dirty="0"/>
              <a:t>Pod</a:t>
            </a:r>
            <a:r>
              <a:rPr lang="zh-CN" altLang="en-US" dirty="0"/>
              <a:t>超级计算机，单台</a:t>
            </a:r>
            <a:r>
              <a:rPr lang="en-US" altLang="zh-CN" dirty="0"/>
              <a:t>TPU v4 Pod</a:t>
            </a:r>
            <a:r>
              <a:rPr lang="zh-CN" altLang="en-US" dirty="0"/>
              <a:t>包含</a:t>
            </a:r>
            <a:r>
              <a:rPr lang="en-US" altLang="zh-CN" dirty="0"/>
              <a:t>4096</a:t>
            </a:r>
            <a:r>
              <a:rPr lang="zh-CN" altLang="en-US" dirty="0"/>
              <a:t>块</a:t>
            </a:r>
            <a:r>
              <a:rPr lang="en-US" altLang="zh-CN" dirty="0"/>
              <a:t>v4</a:t>
            </a:r>
            <a:r>
              <a:rPr lang="zh-CN" altLang="en-US" dirty="0"/>
              <a:t>芯片，每台</a:t>
            </a:r>
            <a:r>
              <a:rPr lang="en-US" altLang="zh-CN" dirty="0"/>
              <a:t>Pod</a:t>
            </a:r>
            <a:r>
              <a:rPr lang="zh-CN" altLang="en-US" dirty="0"/>
              <a:t>的芯片间互连带宽是其他互连技术的</a:t>
            </a:r>
            <a:r>
              <a:rPr lang="en-US" altLang="zh-CN" dirty="0"/>
              <a:t>10</a:t>
            </a:r>
            <a:r>
              <a:rPr lang="zh-CN" altLang="en-US" dirty="0"/>
              <a:t>倍，因此，</a:t>
            </a:r>
            <a:r>
              <a:rPr lang="en-US" altLang="zh-CN" dirty="0"/>
              <a:t>TPU v4 Pod</a:t>
            </a:r>
            <a:r>
              <a:rPr lang="zh-CN" altLang="en-US" dirty="0"/>
              <a:t>的算力可达</a:t>
            </a:r>
            <a:r>
              <a:rPr lang="en-US" altLang="zh-CN" dirty="0"/>
              <a:t>1 ExaFLOP</a:t>
            </a:r>
            <a:r>
              <a:rPr lang="zh-CN" altLang="en-US" dirty="0"/>
              <a:t>，即每秒执行</a:t>
            </a:r>
            <a:r>
              <a:rPr lang="en-US" altLang="zh-CN" dirty="0"/>
              <a:t>10</a:t>
            </a:r>
            <a:r>
              <a:rPr lang="zh-CN" altLang="en-US" dirty="0"/>
              <a:t>的</a:t>
            </a:r>
            <a:r>
              <a:rPr lang="en-US" altLang="zh-CN" dirty="0"/>
              <a:t>18</a:t>
            </a:r>
            <a:r>
              <a:rPr lang="zh-CN" altLang="en-US" dirty="0"/>
              <a:t>次方浮点运算。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128479-BACA-2B4D-806E-9FEDA6DC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3137853"/>
            <a:ext cx="10913625" cy="3095501"/>
          </a:xfrm>
          <a:prstGeom prst="rect">
            <a:avLst/>
          </a:prstGeom>
          <a:ln>
            <a:noFill/>
          </a:ln>
          <a:effectLst>
            <a:outerShdw blurRad="292100" dist="1016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70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r>
              <a:rPr lang="en-US" altLang="zh-CN" sz="2400" dirty="0">
                <a:latin typeface="Gill Sans MT" panose="020B0502020104020203" pitchFamily="34" charset="0"/>
              </a:rPr>
              <a:t>GPU</a:t>
            </a:r>
            <a:r>
              <a:rPr lang="zh-CN" altLang="en-US" sz="2400" dirty="0">
                <a:latin typeface="Gill Sans MT" panose="020B0502020104020203" pitchFamily="34" charset="0"/>
              </a:rPr>
              <a:t> 与 </a:t>
            </a:r>
            <a:r>
              <a:rPr lang="en-US" altLang="zh-CN" sz="2400" dirty="0">
                <a:latin typeface="Gill Sans MT" panose="020B0502020104020203" pitchFamily="34" charset="0"/>
              </a:rPr>
              <a:t>TPU</a:t>
            </a:r>
            <a:r>
              <a:rPr lang="zh-CN" altLang="en-US" sz="2400" dirty="0">
                <a:latin typeface="Gill Sans MT" panose="020B0502020104020203" pitchFamily="34" charset="0"/>
              </a:rPr>
              <a:t> 最大的区别在哪里？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0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9AAE4A8-F402-714B-A4C5-4E3D9E4E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思考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D8875-76D4-5741-9C72-1A90AFC5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7" y="1143002"/>
            <a:ext cx="10958765" cy="4996542"/>
          </a:xfrm>
        </p:spPr>
        <p:txBody>
          <a:bodyPr/>
          <a:lstStyle/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软件栈（</a:t>
            </a:r>
            <a:r>
              <a:rPr lang="en-US" altLang="zh-CN" sz="3600" dirty="0">
                <a:latin typeface="Gill Sans MT" panose="020B0502020104020203" pitchFamily="34" charset="0"/>
              </a:rPr>
              <a:t>AI</a:t>
            </a:r>
            <a:r>
              <a:rPr lang="zh-CN" altLang="en-US" sz="3600" dirty="0">
                <a:latin typeface="Gill Sans MT" panose="020B0502020104020203" pitchFamily="34" charset="0"/>
              </a:rPr>
              <a:t>框架、</a:t>
            </a:r>
            <a:r>
              <a:rPr lang="en-US" altLang="zh-CN" sz="3600" dirty="0">
                <a:latin typeface="Gill Sans MT" panose="020B0502020104020203" pitchFamily="34" charset="0"/>
              </a:rPr>
              <a:t>AI</a:t>
            </a:r>
            <a:r>
              <a:rPr lang="zh-CN" altLang="en-US" sz="3600" dirty="0">
                <a:latin typeface="Gill Sans MT" panose="020B0502020104020203" pitchFamily="34" charset="0"/>
              </a:rPr>
              <a:t>编译器）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互联方式（机间互联、芯片互联）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3600" dirty="0">
                <a:latin typeface="Gill Sans MT" panose="020B0502020104020203" pitchFamily="34" charset="0"/>
              </a:rPr>
              <a:t>芯片架构（架构演进、数据驱动）</a:t>
            </a:r>
            <a:endParaRPr lang="en-US" altLang="zh-CN" sz="3600" dirty="0">
              <a:latin typeface="Gill Sans MT" panose="020B0502020104020203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E863C7-601B-784B-AC57-942F0FCDA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304" y="3589789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E6208-6013-5646-A43B-EEF8A1252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-US" altLang="zh-CN" dirty="0"/>
              <a:t>2013</a:t>
            </a:r>
            <a:r>
              <a:rPr lang="zh-CN" altLang="en-US" dirty="0"/>
              <a:t>年，</a:t>
            </a:r>
            <a:r>
              <a:rPr lang="en-US" altLang="zh-CN" dirty="0"/>
              <a:t>Google AI</a:t>
            </a:r>
            <a:r>
              <a:rPr lang="zh-CN" altLang="en-US" dirty="0"/>
              <a:t> 负责人 </a:t>
            </a:r>
            <a:r>
              <a:rPr lang="en-US" altLang="zh-CN" dirty="0"/>
              <a:t>Jeff Dean</a:t>
            </a:r>
            <a:r>
              <a:rPr lang="zh-CN" altLang="en-US" dirty="0"/>
              <a:t> 经过计算后发现，如果有 </a:t>
            </a:r>
            <a:r>
              <a:rPr lang="en-US" altLang="zh-CN" dirty="0"/>
              <a:t>1</a:t>
            </a:r>
            <a:r>
              <a:rPr lang="zh-CN" altLang="en-US" dirty="0"/>
              <a:t> 亿安卓用户每天使用手机语音转文字服务 </a:t>
            </a:r>
            <a:r>
              <a:rPr lang="en-US" altLang="zh-CN" dirty="0"/>
              <a:t>3</a:t>
            </a:r>
            <a:r>
              <a:rPr lang="zh-CN" altLang="en-US" dirty="0"/>
              <a:t> 分钟，消耗的算力就已是 </a:t>
            </a:r>
            <a:r>
              <a:rPr lang="en-US" altLang="zh-CN" dirty="0"/>
              <a:t>Google</a:t>
            </a:r>
            <a:r>
              <a:rPr lang="zh-CN" altLang="en-US" dirty="0"/>
              <a:t> 所有数据中心总算力的两倍，何况全球安卓用户远不止 </a:t>
            </a:r>
            <a:r>
              <a:rPr lang="en-US" altLang="zh-CN" dirty="0"/>
              <a:t>1</a:t>
            </a:r>
            <a:r>
              <a:rPr lang="zh-CN" altLang="en-US" dirty="0"/>
              <a:t> 亿。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BAF93B-6F92-3F45-A4FC-F1FFBE76B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8"/>
          <a:stretch/>
        </p:blipFill>
        <p:spPr>
          <a:xfrm>
            <a:off x="2046643" y="2897912"/>
            <a:ext cx="7620000" cy="3401674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chemeClr val="bg1">
                <a:lumMod val="65000"/>
                <a:alpha val="65000"/>
              </a:schemeClr>
            </a:outerShdw>
          </a:effec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3D07EBC0-2C11-9F43-B5E0-6C19AB0B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算力消耗越来越大</a:t>
            </a:r>
          </a:p>
        </p:txBody>
      </p:sp>
    </p:spTree>
    <p:extLst>
      <p:ext uri="{BB962C8B-B14F-4D97-AF65-F5344CB8AC3E}">
        <p14:creationId xmlns:p14="http://schemas.microsoft.com/office/powerpoint/2010/main" val="170750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4A4C13A-BEC1-484C-915E-3001D472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处理器的性能提升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7C0505-425E-754D-B387-145EC2646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4669" y="1334814"/>
            <a:ext cx="8127424" cy="46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C187742-38A1-534A-AF68-EA08BCD7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 搜索中 </a:t>
            </a:r>
            <a:r>
              <a:rPr lang="en-US" altLang="zh-CN" dirty="0"/>
              <a:t>AI</a:t>
            </a:r>
            <a:r>
              <a:rPr lang="zh-CN" altLang="en-US" dirty="0"/>
              <a:t> 算力的增长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CE4F9E-CD69-034B-BD7E-3AEF1EAB78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8024" y="1680756"/>
            <a:ext cx="9200714" cy="42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9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C4501C-2BA5-D440-93C3-891518075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历代</a:t>
            </a:r>
            <a:r>
              <a:rPr lang="en-US" altLang="zh-CN" dirty="0"/>
              <a:t>TPU</a:t>
            </a:r>
          </a:p>
          <a:p>
            <a:r>
              <a:rPr lang="zh-CN" altLang="en-US" dirty="0"/>
              <a:t>参数与产品</a:t>
            </a:r>
          </a:p>
        </p:txBody>
      </p:sp>
    </p:spTree>
    <p:extLst>
      <p:ext uri="{BB962C8B-B14F-4D97-AF65-F5344CB8AC3E}">
        <p14:creationId xmlns:p14="http://schemas.microsoft.com/office/powerpoint/2010/main" val="95819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20412</TotalTime>
  <Words>2279</Words>
  <Application>Microsoft Macintosh PowerPoint</Application>
  <PresentationFormat>自定义</PresentationFormat>
  <Paragraphs>641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56</vt:i4>
      </vt:variant>
    </vt:vector>
  </HeadingPairs>
  <TitlesOfParts>
    <vt:vector size="72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PowerPoint 演示文稿</vt:lpstr>
      <vt:lpstr>PowerPoint 演示文稿</vt:lpstr>
      <vt:lpstr>Talk Overview</vt:lpstr>
      <vt:lpstr>PowerPoint 演示文稿</vt:lpstr>
      <vt:lpstr>算力消耗越来越大</vt:lpstr>
      <vt:lpstr>处理器的性能提升</vt:lpstr>
      <vt:lpstr>Google 搜索中 AI 算力的增长</vt:lpstr>
      <vt:lpstr>PowerPoint 演示文稿</vt:lpstr>
      <vt:lpstr>TPU历代芯片</vt:lpstr>
      <vt:lpstr>TPU历代产品</vt:lpstr>
      <vt:lpstr>TPU历代芯片</vt:lpstr>
      <vt:lpstr>TPU历代芯片服务器</vt:lpstr>
      <vt:lpstr>TPU历代芯片产品</vt:lpstr>
      <vt:lpstr>PowerPoint 演示文稿</vt:lpstr>
      <vt:lpstr>基于Google Tensor 的 pixel 系列</vt:lpstr>
      <vt:lpstr>PowerPoint 演示文稿</vt:lpstr>
      <vt:lpstr>TPU v1 概览：Deterministic Execution Model</vt:lpstr>
      <vt:lpstr>TPU v1 性能：推理场景受限</vt:lpstr>
      <vt:lpstr>TPU v1 性能：推理性能同期产品炸天</vt:lpstr>
      <vt:lpstr>TPU v1 性能：推理性能同期产品炸天</vt:lpstr>
      <vt:lpstr>特性1：低精度</vt:lpstr>
      <vt:lpstr>特性1：脉动阵列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The Core of TPU: Systolic Array</vt:lpstr>
      <vt:lpstr>Matrix Multiply Unit(MXU): a BIG systolic array</vt:lpstr>
      <vt:lpstr>Google Application</vt:lpstr>
      <vt:lpstr>PowerPoint 演示文稿</vt:lpstr>
      <vt:lpstr>TPU v2</vt:lpstr>
      <vt:lpstr>TPU v2 芯片架构拓扑</vt:lpstr>
      <vt:lpstr>BFLoat16</vt:lpstr>
      <vt:lpstr>如何计算指数位和小数位？</vt:lpstr>
      <vt:lpstr>BFLoat16</vt:lpstr>
      <vt:lpstr>TPU v2 POD</vt:lpstr>
      <vt:lpstr>TPU v2 POD</vt:lpstr>
      <vt:lpstr>PowerPoint 演示文稿</vt:lpstr>
      <vt:lpstr>TPU v3</vt:lpstr>
      <vt:lpstr>TPU v3</vt:lpstr>
      <vt:lpstr>TPU v3</vt:lpstr>
      <vt:lpstr>TPU v3 POD</vt:lpstr>
      <vt:lpstr>PowerPoint 演示文稿</vt:lpstr>
      <vt:lpstr>PowerPoint 演示文稿</vt:lpstr>
      <vt:lpstr>TPU v4</vt:lpstr>
      <vt:lpstr>TPUv4 Overview</vt:lpstr>
      <vt:lpstr>TPU v4</vt:lpstr>
      <vt:lpstr>TPU v4</vt:lpstr>
      <vt:lpstr>TPU v4 POD</vt:lpstr>
      <vt:lpstr>思考</vt:lpstr>
      <vt:lpstr>思考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5647</cp:revision>
  <dcterms:created xsi:type="dcterms:W3CDTF">2020-08-28T08:44:19Z</dcterms:created>
  <dcterms:modified xsi:type="dcterms:W3CDTF">2023-08-02T00:04:26Z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